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6858000" type="screen4x3"/>
  <p:notesSz cx="6858000" cy="9144000"/>
  <p:embeddedFontLst>
    <p:embeddedFont>
      <p:font typeface="Calibri" panose="020F0502020204030204" pitchFamily="34" charset="0"/>
      <p:regular r:id="rId45"/>
      <p:bold r:id="rId46"/>
      <p:italic r:id="rId47"/>
      <p:boldItalic r:id="rId48"/>
    </p:embeddedFont>
    <p:embeddedFont>
      <p:font typeface="Roboto" panose="02010600030101010101"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637" autoAdjust="0"/>
  </p:normalViewPr>
  <p:slideViewPr>
    <p:cSldViewPr snapToGrid="0">
      <p:cViewPr varScale="1">
        <p:scale>
          <a:sx n="71" d="100"/>
          <a:sy n="71" d="100"/>
        </p:scale>
        <p:origin x="178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Good morning everyone. I am Feng Lin from University of Colorado Denver, and I will be presenting to you Cardiac Scan, a non-contact and continuous authentication system based on heart motion.  This work is completed when I was working in SUNY Buffalo, together with my colleagues Wenyao, Kui also from SUNY Buffalo, and Changzhi from Texas Tech University.</a:t>
            </a:r>
          </a:p>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None/>
            </a:pPr>
            <a:r>
              <a:rPr lang="en" dirty="0" smtClean="0"/>
              <a:t>From</a:t>
            </a:r>
            <a:r>
              <a:rPr lang="en" baseline="0" dirty="0" smtClean="0"/>
              <a:t> the biology point of view</a:t>
            </a:r>
            <a:r>
              <a:rPr lang="en" dirty="0" smtClean="0"/>
              <a:t>, </a:t>
            </a:r>
            <a:r>
              <a:rPr lang="en" dirty="0"/>
              <a:t>no two people have the same heart structure and related muscle and tissues. As we can see our heart has right Atrium, right Ventricle, and left Atrium, left Ventricle. They are geometrically different in terms of volumes and surface shape.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To capture heart geometry information, we deployed multiple radars around a user enabling sensing from different direction simultaneously, each radar will capture different atrium and ventricle vibration from different angle, such that heart displacement signals reflecting different Atrium and Ventricle’s geometric information can be captured.</a:t>
            </a:r>
          </a:p>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Here we have two cardiac motion waveform, each contains several cardiac cycles. The top one has faster heart rate than the lower 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So, the rest of this talk is about how our system works.</a:t>
            </a:r>
          </a:p>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The motion sensing radar measures the authentic user’s cardiac motion and such information is stored in the database as the authentication credential. Once the radar captures a cardiac motion information from an unknown user, it compares with the prestored credential to determine whether give the access permission or reject.</a:t>
            </a:r>
          </a:p>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The principle of the Doppler radar sensing is shown in the figure. The transmission signal is denoted as tt, because the Doppler effect caused by the cardiac motion, the received signal denoted as rt will contains the component of heart displacement signal xt. After demodulating this signal, later we will extract features from it.</a:t>
            </a:r>
          </a:p>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The overall cardiac scan signal processing flow which includes three module, signal preproceesing to remove noise, radar signal demodulation, and heart feature extraction.</a:t>
            </a:r>
          </a:p>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In implementing the signal processing, there are 2 major challenges.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Challenge 1, to solve the interference caused by random body motion, again, multiple radar setting is employed. Random body motion creates an opposite Doppler frequency shift to the signals of the radars. By properly combining the low-speed baseband signals from the radars, the random body motion signal can be suppressed.</a:t>
            </a:r>
          </a:p>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Nowadays, with the booming development of smart devices and Internet of Things, authentication is pervasive and ubiquitous in our life with the applications in door access, smartphone, laptop, smart lock, and smart home.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The 2 challenge is how to make the system resilient to replay attack. The anti-spoofing strategy we adopt is liveness artifacts detection. As seen from this spectrum diagram, cardiac scan not only shows the heartbeat signal but also the respiration signal. The replay attack emulating cardiac motion will not contains any respiration signal. As a result, the replay attack can be detected.</a:t>
            </a:r>
          </a:p>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The next step is heart feature extraction and classification. Based on these fiducial points we discussed before, we can extract temporal descriptors and spatial descriptors from xt, which are the normalized time interval and displacements among these fiducial points.</a:t>
            </a:r>
          </a:p>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In the following, I will talk about performance evaluation.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This is our experimental setup. A subject is sitting on a chair, two radars are placed in front of and behind the subject with the distance of 1 meter each.  A pulse sensor and a chest belt is attached on the subject’s finger and chest to provide the reference of heartbeat and respiration.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Shape 4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Here list several parameters of our system. The Doppler radar is operated……. the radar has two antenna, one for transmission one for receiving.</a:t>
            </a:r>
          </a:p>
          <a:p>
            <a:pPr lvl="0">
              <a:spcBef>
                <a:spcPts val="0"/>
              </a:spcBef>
              <a:buNone/>
            </a:pPr>
            <a:r>
              <a:rPr lang="en"/>
              <a:t>the motion information to be detected is only a few Hertz, which means both received signals and transmitted signals are only separated by a few Hertz, while other signals from potential interferences (e.g., WiFi and Bluetooth) have a much higher frequency separation and are conveniently rejected by the baseband signals. In other words, both transmitted signals and received signals are “coherent", whereas other signals are not coherent with transmitted signals.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To make sure the system is effective in practice, we evaluate the system from multiple aspects. First, we look at the recognition accuracy. In each turn, one user act as the authentic user, and other users are unauthorized user. We also compare the performance with different cardiac cycle. As we can see both the F1 measurement and balanced accuracy can achieve more than 98% with the 4 cycles setting. And the ROC results are consistent with the BAC and F1 measurement.</a:t>
            </a:r>
          </a:p>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The equal error rate can achieve as low as 5%.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endParaRPr lang="en" dirty="0" smtClean="0"/>
          </a:p>
          <a:p>
            <a:pPr marL="0" marR="0" lvl="0" indent="0" algn="l" defTabSz="914400" rtl="0" eaLnBrk="1" fontAlgn="auto" latinLnBrk="0" hangingPunct="1">
              <a:lnSpc>
                <a:spcPct val="100000"/>
              </a:lnSpc>
              <a:spcBef>
                <a:spcPts val="0"/>
              </a:spcBef>
              <a:spcAft>
                <a:spcPts val="0"/>
              </a:spcAft>
              <a:buClr>
                <a:schemeClr val="dk1"/>
              </a:buClr>
              <a:buSzPct val="100000"/>
              <a:buFont typeface="Arial"/>
              <a:buNone/>
              <a:tabLst/>
              <a:defRPr/>
            </a:pPr>
            <a:r>
              <a:rPr lang="en" dirty="0" smtClean="0"/>
              <a:t>As</a:t>
            </a:r>
            <a:r>
              <a:rPr lang="en" baseline="0" dirty="0" smtClean="0"/>
              <a:t> a continuous authentiation system, cardiac scan can proactively conduct the authentication without interfereing the user’s work flow. The authentication time will not impact the usabilty, but may birng some system overhead. </a:t>
            </a:r>
            <a:endParaRPr lang="en" dirty="0" smtClean="0"/>
          </a:p>
          <a:p>
            <a:pPr lvl="0">
              <a:spcBef>
                <a:spcPts val="0"/>
              </a:spcBef>
              <a:buClr>
                <a:schemeClr val="dk1"/>
              </a:buClr>
              <a:buSzPct val="100000"/>
              <a:buFont typeface="Arial"/>
              <a:buNone/>
            </a:pPr>
            <a:r>
              <a:rPr lang="en" dirty="0" smtClean="0"/>
              <a:t>Specifically,</a:t>
            </a:r>
            <a:r>
              <a:rPr lang="en" baseline="0" dirty="0" smtClean="0"/>
              <a:t> we define the auth time as the </a:t>
            </a:r>
            <a:r>
              <a:rPr lang="en" dirty="0" smtClean="0"/>
              <a:t>sensing </a:t>
            </a:r>
            <a:r>
              <a:rPr lang="en" dirty="0"/>
              <a:t>duration </a:t>
            </a:r>
            <a:r>
              <a:rPr lang="en" dirty="0" smtClean="0"/>
              <a:t>+ </a:t>
            </a:r>
            <a:r>
              <a:rPr lang="en" dirty="0"/>
              <a:t>processing duration. We increased the authentication time from 1s to 6s with the step of 1s, and tried to observe the balanced accuracy change. We noticed that the performance is increasing as the authentication time increases until it reaches 4s that the performance became stable. To find the optimal time, we calculated the growth rate. And it seems 4s is a turning point that suggest it is a good authentication time</a:t>
            </a:r>
            <a:r>
              <a:rPr lang="en" dirty="0" smtClean="0"/>
              <a:t>. Our conclusion is the auth time will bring</a:t>
            </a:r>
            <a:r>
              <a:rPr lang="en" baseline="0" dirty="0" smtClean="0"/>
              <a:t> overhead to the system.</a:t>
            </a:r>
            <a:endParaRPr lang="en" dirty="0" smtClean="0"/>
          </a:p>
          <a:p>
            <a:pPr lvl="0">
              <a:spcBef>
                <a:spcPts val="0"/>
              </a:spcBef>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We also evaluate the system in complex conditions.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First, the distance impact. We found out the closer distance has better performance in terms of ROC curve. This is because the amplitude of the baseband radar I/Q signal is inversely proportional to the distance between the subject and Doppler radar sensor.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Though the existing one-pass authentication system can protect the legal access in some extent, there is unneglectable vulnerability in the one-pass authentication, especially when the legitimate user is away from the system or is forcibly taken over.</a:t>
            </a:r>
          </a:p>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Next, is Cardiac Scan sensitive to the location of radar? To answer this question, we have collected a set of cardiac motion signals with a certain degree of orientation misalignment from 10 to 30 degree. We can see the balanced accuracy performance almost remains stable with different degrees of misalignment no matter how many the cardiac cycle is.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To prove our system is insensitive to emotional states, we have conducted a set of experiments examining subjects in different emotional states including Meditation, listening music, reading, doing math, playing the VR driving game, and immediately after exercise. The result show different states almost have the same performance in terms of bac and eer because our method is independent of the heart rate variation.</a:t>
            </a:r>
          </a:p>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Clr>
                <a:schemeClr val="dk1"/>
              </a:buClr>
              <a:buSzPct val="100000"/>
              <a:buFont typeface="Arial"/>
              <a:buNone/>
            </a:pPr>
            <a:r>
              <a:rPr lang="en"/>
              <a:t>Long term permanence is essential for an authentication system, thus we conducted a longitudinal evaluation. We can see the performance is robust against time change.</a:t>
            </a:r>
          </a:p>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Clr>
                <a:schemeClr val="dk1"/>
              </a:buClr>
              <a:buSzPct val="100000"/>
              <a:buFont typeface="Arial"/>
              <a:buNone/>
            </a:pPr>
            <a:r>
              <a:rPr lang="en"/>
              <a:t>As a continuous authentication system, the continuous authentication stability is an important metric. The purpose is to verify whether the system will mis-classify an authentic user as an adversary. The result turns out to be sufficiently good that No authentic user was accidently force to log out.</a:t>
            </a:r>
          </a:p>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Last, we verify the performance of anti-spoofing. This figure shows the experimental setup for replay attack. a linear actuator were placed 30 cm from the cardiac motion-sensing device. The actuator was programmed to perform a harmonic back-and-forth motion toward the radar for mimicking cardiac motion patterns. 12 subjects participated in the experiment as the authentic user to test the anti-spoofing performance. All replay attacks were rejected due to our anti-spoofing strategy.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1" name="Shape 5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Our future work will involve testing the system with subjects of cardiac diseases or using a cardiac pacemaker. And with this, I will wrap up my talk. We proposed cardiac scan, thank you very much, and I will take any questions.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 name="Shape 5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2" name="Shape 5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None/>
            </a:pPr>
            <a:r>
              <a:rPr lang="en"/>
              <a:t>Cardiac Scan possess some necessary properties. First, the Doppler radar can identify an authentic user in a non-contact and unobtrusive way so that the user has no obligation to change his/her behavior to adapt to the system. Second, it is highly secure and hard to duplicate or stolen. Cardiac motion is impossible to completely mimic or such information cannot be discloseed. Third, liveness detection, cardiac motion exists only in live user, so it can distinguish a real user or a replay attack. The last one is that cardiac scan is easy to deploy and use because it uses low cost and off the shelf components to build the radar sensor without expensive device.</a:t>
            </a:r>
          </a:p>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t>Continuous authentication provides potential solutions to improve the above vulnerable one-pass validation by continuously verifying the user's identity during session use, even long after the initial verification. Ultimately, it can guarantee the system is operated by the same user who is initially authorized to log into the system.</a:t>
            </a:r>
          </a:p>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3" name="Shape 5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solidFill>
                  <a:schemeClr val="dk1"/>
                </a:solidFill>
                <a:latin typeface="Calibri"/>
                <a:ea typeface="Calibri"/>
                <a:cs typeface="Calibri"/>
                <a:sym typeface="Calibri"/>
              </a:rPr>
              <a:t>First, how to design the front-end architecture of the Doppler radar to capture the cardiac motion pattern. To address this challenge, In receiver, we implemented the smart DC tuning including coarse and fine DC tuning that can dynamically adjust the amplifier bias to the desired level to allow the maximum dynamic range. In transmitter, the electronic beam control is implemented on the radar front-end to make the radar beam precisely point to the user’s chest.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9" name="Shape 5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None/>
            </a:pPr>
            <a:r>
              <a:rPr lang="en"/>
              <a:t>Existing solutions do not work for continuous authentication. Some are vulnerable to spoofing or replay attacks, such as face recognition and fingerprint. While some other traditional methods are not user-friendly, which demand the user to intentionally engage with the authentication system, such as key in a password every certain period or look at the screen continuously.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So our solution is non-contact and heart-based authentication.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Cardiac Scan transmits a radio signal towards the heart and receives the reflections bounded back. It can capture the heart geometric information.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One natural question is “Why cardiac motion can be a unique identity?”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latin typeface="Calibri"/>
                <a:ea typeface="Calibri"/>
                <a:cs typeface="Calibri"/>
                <a:sym typeface="Calibri"/>
              </a:rPr>
              <a:t>First, cardiac motion  is a 3D automatic heart deformation caused by the self-excitement of cardiac muscle. Basically, a complete cardiac cycle includes five stages. Among those stages, three stages IR, VF, AS are considered as heart relaxation. And the rest two stages VE, IC are the heart contraction. These relaxation and contraction periods correspond to the peak and valley points in displacement signal xt, socalled fiducial points.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9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7"/>
            <a:ext cx="8520600" cy="17343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50"/>
        <p:cNvGrpSpPr/>
        <p:nvPr/>
      </p:nvGrpSpPr>
      <p:grpSpPr>
        <a:xfrm>
          <a:off x="0" y="0"/>
          <a:ext cx="0" cy="0"/>
          <a:chOff x="0" y="0"/>
          <a:chExt cx="0" cy="0"/>
        </a:xfrm>
      </p:grpSpPr>
      <p:sp>
        <p:nvSpPr>
          <p:cNvPr id="51" name="Shape 51"/>
          <p:cNvSpPr/>
          <p:nvPr/>
        </p:nvSpPr>
        <p:spPr>
          <a:xfrm>
            <a:off x="0" y="0"/>
            <a:ext cx="9144000" cy="68580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52" name="Shape 52"/>
          <p:cNvSpPr txBox="1">
            <a:spLocks noGrp="1"/>
          </p:cNvSpPr>
          <p:nvPr>
            <p:ph type="sldNum" idx="12"/>
          </p:nvPr>
        </p:nvSpPr>
        <p:spPr>
          <a:xfrm>
            <a:off x="8472458" y="6217622"/>
            <a:ext cx="548700" cy="5247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rgbClr val="212121"/>
                </a:solidFill>
              </a:rPr>
              <a:t>‹#›</a:t>
            </a:fld>
            <a:endParaRPr lang="en" sz="1000">
              <a:solidFill>
                <a:srgbClr val="212121"/>
              </a:solidFill>
            </a:endParaRPr>
          </a:p>
        </p:txBody>
      </p:sp>
      <p:sp>
        <p:nvSpPr>
          <p:cNvPr id="53" name="Shape 53"/>
          <p:cNvSpPr txBox="1">
            <a:spLocks noGrp="1"/>
          </p:cNvSpPr>
          <p:nvPr>
            <p:ph type="title"/>
          </p:nvPr>
        </p:nvSpPr>
        <p:spPr>
          <a:xfrm>
            <a:off x="523250" y="2031633"/>
            <a:ext cx="3477900" cy="1851600"/>
          </a:xfrm>
          <a:prstGeom prst="rect">
            <a:avLst/>
          </a:prstGeom>
          <a:noFill/>
        </p:spPr>
        <p:txBody>
          <a:bodyPr wrap="square" lIns="91425" tIns="91425" rIns="91425" bIns="91425" anchor="b" anchorCtr="0"/>
          <a:lstStyle>
            <a:lvl1pPr lvl="0" algn="l">
              <a:lnSpc>
                <a:spcPct val="100000"/>
              </a:lnSpc>
              <a:spcBef>
                <a:spcPts val="0"/>
              </a:spcBef>
              <a:spcAft>
                <a:spcPts val="0"/>
              </a:spcAft>
              <a:buClr>
                <a:srgbClr val="FFFFFF"/>
              </a:buClr>
              <a:buSzPct val="100000"/>
              <a:buNone/>
              <a:defRPr sz="3000" b="1">
                <a:solidFill>
                  <a:srgbClr val="FFFFFF"/>
                </a:solidFill>
              </a:defRPr>
            </a:lvl1pPr>
            <a:lvl2pPr lvl="1" algn="l">
              <a:lnSpc>
                <a:spcPct val="100000"/>
              </a:lnSpc>
              <a:spcBef>
                <a:spcPts val="0"/>
              </a:spcBef>
              <a:spcAft>
                <a:spcPts val="0"/>
              </a:spcAft>
              <a:buClr>
                <a:srgbClr val="FFFFFF"/>
              </a:buClr>
              <a:buSzPct val="100000"/>
              <a:buNone/>
              <a:defRPr sz="3000" b="1">
                <a:solidFill>
                  <a:srgbClr val="FFFFFF"/>
                </a:solidFill>
              </a:defRPr>
            </a:lvl2pPr>
            <a:lvl3pPr lvl="2" algn="l">
              <a:lnSpc>
                <a:spcPct val="100000"/>
              </a:lnSpc>
              <a:spcBef>
                <a:spcPts val="0"/>
              </a:spcBef>
              <a:spcAft>
                <a:spcPts val="0"/>
              </a:spcAft>
              <a:buClr>
                <a:srgbClr val="FFFFFF"/>
              </a:buClr>
              <a:buSzPct val="100000"/>
              <a:buNone/>
              <a:defRPr sz="3000" b="1">
                <a:solidFill>
                  <a:srgbClr val="FFFFFF"/>
                </a:solidFill>
              </a:defRPr>
            </a:lvl3pPr>
            <a:lvl4pPr lvl="3" algn="l">
              <a:lnSpc>
                <a:spcPct val="100000"/>
              </a:lnSpc>
              <a:spcBef>
                <a:spcPts val="0"/>
              </a:spcBef>
              <a:spcAft>
                <a:spcPts val="0"/>
              </a:spcAft>
              <a:buClr>
                <a:srgbClr val="FFFFFF"/>
              </a:buClr>
              <a:buSzPct val="100000"/>
              <a:buNone/>
              <a:defRPr sz="3000" b="1">
                <a:solidFill>
                  <a:srgbClr val="FFFFFF"/>
                </a:solidFill>
              </a:defRPr>
            </a:lvl4pPr>
            <a:lvl5pPr lvl="4" algn="l">
              <a:lnSpc>
                <a:spcPct val="100000"/>
              </a:lnSpc>
              <a:spcBef>
                <a:spcPts val="0"/>
              </a:spcBef>
              <a:spcAft>
                <a:spcPts val="0"/>
              </a:spcAft>
              <a:buClr>
                <a:srgbClr val="FFFFFF"/>
              </a:buClr>
              <a:buSzPct val="100000"/>
              <a:buNone/>
              <a:defRPr sz="3000" b="1">
                <a:solidFill>
                  <a:srgbClr val="FFFFFF"/>
                </a:solidFill>
              </a:defRPr>
            </a:lvl5pPr>
            <a:lvl6pPr lvl="5" algn="l">
              <a:lnSpc>
                <a:spcPct val="100000"/>
              </a:lnSpc>
              <a:spcBef>
                <a:spcPts val="0"/>
              </a:spcBef>
              <a:spcAft>
                <a:spcPts val="0"/>
              </a:spcAft>
              <a:buClr>
                <a:srgbClr val="FFFFFF"/>
              </a:buClr>
              <a:buSzPct val="100000"/>
              <a:buNone/>
              <a:defRPr sz="3000" b="1">
                <a:solidFill>
                  <a:srgbClr val="FFFFFF"/>
                </a:solidFill>
              </a:defRPr>
            </a:lvl6pPr>
            <a:lvl7pPr lvl="6" algn="l">
              <a:lnSpc>
                <a:spcPct val="100000"/>
              </a:lnSpc>
              <a:spcBef>
                <a:spcPts val="0"/>
              </a:spcBef>
              <a:spcAft>
                <a:spcPts val="0"/>
              </a:spcAft>
              <a:buClr>
                <a:srgbClr val="FFFFFF"/>
              </a:buClr>
              <a:buSzPct val="100000"/>
              <a:buNone/>
              <a:defRPr sz="3000" b="1">
                <a:solidFill>
                  <a:srgbClr val="FFFFFF"/>
                </a:solidFill>
              </a:defRPr>
            </a:lvl7pPr>
            <a:lvl8pPr lvl="7" algn="l">
              <a:lnSpc>
                <a:spcPct val="100000"/>
              </a:lnSpc>
              <a:spcBef>
                <a:spcPts val="0"/>
              </a:spcBef>
              <a:spcAft>
                <a:spcPts val="0"/>
              </a:spcAft>
              <a:buClr>
                <a:srgbClr val="FFFFFF"/>
              </a:buClr>
              <a:buSzPct val="100000"/>
              <a:buNone/>
              <a:defRPr sz="3000" b="1">
                <a:solidFill>
                  <a:srgbClr val="FFFFFF"/>
                </a:solidFill>
              </a:defRPr>
            </a:lvl8pPr>
            <a:lvl9pPr lvl="8" algn="l">
              <a:lnSpc>
                <a:spcPct val="100000"/>
              </a:lnSpc>
              <a:spcBef>
                <a:spcPts val="0"/>
              </a:spcBef>
              <a:spcAft>
                <a:spcPts val="0"/>
              </a:spcAft>
              <a:buClr>
                <a:srgbClr val="FFFFFF"/>
              </a:buClr>
              <a:buSzPct val="100000"/>
              <a:buNone/>
              <a:defRPr sz="3000" b="1">
                <a:solidFill>
                  <a:srgbClr val="FFFFFF"/>
                </a:solidFill>
              </a:defRPr>
            </a:lvl9pPr>
          </a:lstStyle>
          <a:p>
            <a:endParaRPr/>
          </a:p>
        </p:txBody>
      </p:sp>
      <p:sp>
        <p:nvSpPr>
          <p:cNvPr id="54" name="Shape 54"/>
          <p:cNvSpPr txBox="1">
            <a:spLocks noGrp="1"/>
          </p:cNvSpPr>
          <p:nvPr>
            <p:ph type="body" idx="1"/>
          </p:nvPr>
        </p:nvSpPr>
        <p:spPr>
          <a:xfrm>
            <a:off x="523325" y="4027034"/>
            <a:ext cx="3477900" cy="2046300"/>
          </a:xfrm>
          <a:prstGeom prst="rect">
            <a:avLst/>
          </a:prstGeom>
          <a:noFill/>
        </p:spPr>
        <p:txBody>
          <a:bodyPr wrap="square" lIns="91425" tIns="91425" rIns="91425" bIns="91425" anchor="t" anchorCtr="0"/>
          <a:lstStyle>
            <a:lvl1pPr lvl="0" algn="l">
              <a:lnSpc>
                <a:spcPct val="115000"/>
              </a:lnSpc>
              <a:spcBef>
                <a:spcPts val="0"/>
              </a:spcBef>
              <a:spcAft>
                <a:spcPts val="1600"/>
              </a:spcAft>
              <a:buClr>
                <a:srgbClr val="FFFFFF"/>
              </a:buClr>
              <a:buSzPct val="100000"/>
              <a:defRPr sz="1600">
                <a:solidFill>
                  <a:srgbClr val="FFFFFF"/>
                </a:solidFill>
              </a:defRPr>
            </a:lvl1pPr>
            <a:lvl2pPr lvl="1" algn="l">
              <a:lnSpc>
                <a:spcPct val="115000"/>
              </a:lnSpc>
              <a:spcBef>
                <a:spcPts val="0"/>
              </a:spcBef>
              <a:spcAft>
                <a:spcPts val="1600"/>
              </a:spcAft>
              <a:buClr>
                <a:srgbClr val="FFFFFF"/>
              </a:buClr>
              <a:defRPr sz="1400">
                <a:solidFill>
                  <a:srgbClr val="FFFFFF"/>
                </a:solidFill>
              </a:defRPr>
            </a:lvl2pPr>
            <a:lvl3pPr lvl="2" algn="l">
              <a:lnSpc>
                <a:spcPct val="115000"/>
              </a:lnSpc>
              <a:spcBef>
                <a:spcPts val="0"/>
              </a:spcBef>
              <a:spcAft>
                <a:spcPts val="1600"/>
              </a:spcAft>
              <a:buClr>
                <a:srgbClr val="FFFFFF"/>
              </a:buClr>
              <a:defRPr sz="1400">
                <a:solidFill>
                  <a:srgbClr val="FFFFFF"/>
                </a:solidFill>
              </a:defRPr>
            </a:lvl3pPr>
            <a:lvl4pPr lvl="3" algn="l">
              <a:lnSpc>
                <a:spcPct val="115000"/>
              </a:lnSpc>
              <a:spcBef>
                <a:spcPts val="0"/>
              </a:spcBef>
              <a:spcAft>
                <a:spcPts val="1600"/>
              </a:spcAft>
              <a:buClr>
                <a:srgbClr val="FFFFFF"/>
              </a:buClr>
              <a:defRPr sz="1400">
                <a:solidFill>
                  <a:srgbClr val="FFFFFF"/>
                </a:solidFill>
              </a:defRPr>
            </a:lvl4pPr>
            <a:lvl5pPr lvl="4" algn="l">
              <a:lnSpc>
                <a:spcPct val="115000"/>
              </a:lnSpc>
              <a:spcBef>
                <a:spcPts val="0"/>
              </a:spcBef>
              <a:spcAft>
                <a:spcPts val="1600"/>
              </a:spcAft>
              <a:buClr>
                <a:srgbClr val="FFFFFF"/>
              </a:buClr>
              <a:defRPr sz="1400">
                <a:solidFill>
                  <a:srgbClr val="FFFFFF"/>
                </a:solidFill>
              </a:defRPr>
            </a:lvl5pPr>
            <a:lvl6pPr lvl="5" algn="l">
              <a:lnSpc>
                <a:spcPct val="115000"/>
              </a:lnSpc>
              <a:spcBef>
                <a:spcPts val="0"/>
              </a:spcBef>
              <a:spcAft>
                <a:spcPts val="1600"/>
              </a:spcAft>
              <a:buClr>
                <a:srgbClr val="FFFFFF"/>
              </a:buClr>
              <a:defRPr sz="1400">
                <a:solidFill>
                  <a:srgbClr val="FFFFFF"/>
                </a:solidFill>
              </a:defRPr>
            </a:lvl6pPr>
            <a:lvl7pPr lvl="6" algn="l">
              <a:lnSpc>
                <a:spcPct val="115000"/>
              </a:lnSpc>
              <a:spcBef>
                <a:spcPts val="0"/>
              </a:spcBef>
              <a:spcAft>
                <a:spcPts val="1600"/>
              </a:spcAft>
              <a:buClr>
                <a:srgbClr val="FFFFFF"/>
              </a:buClr>
              <a:defRPr sz="1400">
                <a:solidFill>
                  <a:srgbClr val="FFFFFF"/>
                </a:solidFill>
              </a:defRPr>
            </a:lvl7pPr>
            <a:lvl8pPr lvl="7" algn="l">
              <a:lnSpc>
                <a:spcPct val="115000"/>
              </a:lnSpc>
              <a:spcBef>
                <a:spcPts val="0"/>
              </a:spcBef>
              <a:spcAft>
                <a:spcPts val="1600"/>
              </a:spcAft>
              <a:buClr>
                <a:srgbClr val="FFFFFF"/>
              </a:buClr>
              <a:defRPr sz="1400">
                <a:solidFill>
                  <a:srgbClr val="FFFFFF"/>
                </a:solidFill>
              </a:defRPr>
            </a:lvl8pPr>
            <a:lvl9pPr lvl="8" algn="l">
              <a:lnSpc>
                <a:spcPct val="115000"/>
              </a:lnSpc>
              <a:spcBef>
                <a:spcPts val="0"/>
              </a:spcBef>
              <a:spcAft>
                <a:spcPts val="1600"/>
              </a:spcAft>
              <a:buClr>
                <a:srgbClr val="FFFFFF"/>
              </a:buClr>
              <a:defRPr sz="14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55"/>
        <p:cNvGrpSpPr/>
        <p:nvPr/>
      </p:nvGrpSpPr>
      <p:grpSpPr>
        <a:xfrm>
          <a:off x="0" y="0"/>
          <a:ext cx="0" cy="0"/>
          <a:chOff x="0" y="0"/>
          <a:chExt cx="0" cy="0"/>
        </a:xfrm>
      </p:grpSpPr>
      <p:sp>
        <p:nvSpPr>
          <p:cNvPr id="56" name="Shape 56"/>
          <p:cNvSpPr/>
          <p:nvPr/>
        </p:nvSpPr>
        <p:spPr>
          <a:xfrm>
            <a:off x="0" y="0"/>
            <a:ext cx="9144000" cy="68580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7" name="Shape 57"/>
          <p:cNvSpPr/>
          <p:nvPr/>
        </p:nvSpPr>
        <p:spPr>
          <a:xfrm rot="5400000">
            <a:off x="-190350" y="2476204"/>
            <a:ext cx="11427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rot="5400000">
            <a:off x="-190350" y="190350"/>
            <a:ext cx="11427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rot="-5400000">
            <a:off x="-190216" y="762090"/>
            <a:ext cx="11427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p:nvPr/>
        </p:nvSpPr>
        <p:spPr>
          <a:xfrm rot="5400000">
            <a:off x="1333578" y="2476204"/>
            <a:ext cx="11427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61" name="Shape 61"/>
          <p:cNvSpPr/>
          <p:nvPr/>
        </p:nvSpPr>
        <p:spPr>
          <a:xfrm rot="-5400000">
            <a:off x="1619350" y="6191051"/>
            <a:ext cx="571500" cy="762000"/>
          </a:xfrm>
          <a:prstGeom prst="rtTriangle">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62" name="Shape 62"/>
          <p:cNvSpPr/>
          <p:nvPr/>
        </p:nvSpPr>
        <p:spPr>
          <a:xfrm rot="-5400000">
            <a:off x="1333712" y="762090"/>
            <a:ext cx="11427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63" name="Shape 63"/>
          <p:cNvSpPr/>
          <p:nvPr/>
        </p:nvSpPr>
        <p:spPr>
          <a:xfrm rot="-5400000" flipH="1">
            <a:off x="571748" y="2476204"/>
            <a:ext cx="11427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4" name="Shape 64"/>
          <p:cNvSpPr/>
          <p:nvPr/>
        </p:nvSpPr>
        <p:spPr>
          <a:xfrm rot="5400000">
            <a:off x="-190350" y="1333343"/>
            <a:ext cx="11427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rot="-5400000">
            <a:off x="1333712" y="1905083"/>
            <a:ext cx="11427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66" name="Shape 66"/>
          <p:cNvSpPr/>
          <p:nvPr/>
        </p:nvSpPr>
        <p:spPr>
          <a:xfrm rot="-5400000" flipH="1">
            <a:off x="571748" y="190350"/>
            <a:ext cx="11427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67" name="Shape 67"/>
          <p:cNvSpPr/>
          <p:nvPr/>
        </p:nvSpPr>
        <p:spPr>
          <a:xfrm rot="-5400000" flipH="1">
            <a:off x="571748" y="1333343"/>
            <a:ext cx="11427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68" name="Shape 68"/>
          <p:cNvSpPr/>
          <p:nvPr/>
        </p:nvSpPr>
        <p:spPr>
          <a:xfrm rot="-5400000">
            <a:off x="95384" y="6191051"/>
            <a:ext cx="5715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69" name="Shape 69"/>
          <p:cNvSpPr/>
          <p:nvPr/>
        </p:nvSpPr>
        <p:spPr>
          <a:xfrm rot="-5400000" flipH="1">
            <a:off x="95307" y="-94977"/>
            <a:ext cx="5715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70" name="Shape 70"/>
          <p:cNvSpPr/>
          <p:nvPr/>
        </p:nvSpPr>
        <p:spPr>
          <a:xfrm rot="-5400000" flipH="1">
            <a:off x="1619235" y="-94977"/>
            <a:ext cx="571500" cy="762000"/>
          </a:xfrm>
          <a:prstGeom prst="rtTriangle">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71" name="Shape 71"/>
          <p:cNvSpPr/>
          <p:nvPr/>
        </p:nvSpPr>
        <p:spPr>
          <a:xfrm rot="5400000" flipH="1">
            <a:off x="571537" y="762090"/>
            <a:ext cx="11427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72" name="Shape 72"/>
          <p:cNvSpPr/>
          <p:nvPr/>
        </p:nvSpPr>
        <p:spPr>
          <a:xfrm rot="5400000" flipH="1">
            <a:off x="571537" y="1905083"/>
            <a:ext cx="11427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73" name="Shape 73"/>
          <p:cNvSpPr/>
          <p:nvPr/>
        </p:nvSpPr>
        <p:spPr>
          <a:xfrm rot="-5400000">
            <a:off x="-190216" y="1905083"/>
            <a:ext cx="11427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74" name="Shape 74"/>
          <p:cNvSpPr/>
          <p:nvPr/>
        </p:nvSpPr>
        <p:spPr>
          <a:xfrm rot="5400000">
            <a:off x="1333578" y="190350"/>
            <a:ext cx="11427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75" name="Shape 75"/>
          <p:cNvSpPr/>
          <p:nvPr/>
        </p:nvSpPr>
        <p:spPr>
          <a:xfrm rot="5400000">
            <a:off x="1333578" y="1333343"/>
            <a:ext cx="11427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rot="5400000" flipH="1">
            <a:off x="857214" y="6191051"/>
            <a:ext cx="571500" cy="762000"/>
          </a:xfrm>
          <a:prstGeom prst="rtTriangle">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77" name="Shape 77"/>
          <p:cNvSpPr/>
          <p:nvPr/>
        </p:nvSpPr>
        <p:spPr>
          <a:xfrm rot="5400000">
            <a:off x="857214" y="-94977"/>
            <a:ext cx="571500" cy="762000"/>
          </a:xfrm>
          <a:prstGeom prst="rtTriangle">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78" name="Shape 78"/>
          <p:cNvSpPr/>
          <p:nvPr/>
        </p:nvSpPr>
        <p:spPr>
          <a:xfrm rot="5400000">
            <a:off x="-190350" y="4762105"/>
            <a:ext cx="11427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79" name="Shape 79"/>
          <p:cNvSpPr/>
          <p:nvPr/>
        </p:nvSpPr>
        <p:spPr>
          <a:xfrm rot="-5400000">
            <a:off x="-190216" y="3047991"/>
            <a:ext cx="11427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80" name="Shape 80"/>
          <p:cNvSpPr/>
          <p:nvPr/>
        </p:nvSpPr>
        <p:spPr>
          <a:xfrm rot="5400000">
            <a:off x="1333578" y="4762105"/>
            <a:ext cx="1142700" cy="762000"/>
          </a:xfrm>
          <a:prstGeom prst="triangle">
            <a:avLst>
              <a:gd name="adj" fmla="val 50000"/>
            </a:avLst>
          </a:prstGeom>
          <a:solidFill>
            <a:srgbClr val="CCCCCC"/>
          </a:solidFill>
          <a:ln>
            <a:noFill/>
          </a:ln>
        </p:spPr>
        <p:txBody>
          <a:bodyPr wrap="square" lIns="91425" tIns="91425" rIns="91425" bIns="91425" anchor="ctr" anchorCtr="0">
            <a:noAutofit/>
          </a:bodyPr>
          <a:lstStyle/>
          <a:p>
            <a:pPr lvl="0">
              <a:spcBef>
                <a:spcPts val="0"/>
              </a:spcBef>
              <a:buNone/>
            </a:pPr>
            <a:endParaRPr/>
          </a:p>
        </p:txBody>
      </p:sp>
      <p:sp>
        <p:nvSpPr>
          <p:cNvPr id="81" name="Shape 81"/>
          <p:cNvSpPr/>
          <p:nvPr/>
        </p:nvSpPr>
        <p:spPr>
          <a:xfrm rot="-5400000">
            <a:off x="1333712" y="3047991"/>
            <a:ext cx="1142700" cy="762000"/>
          </a:xfrm>
          <a:prstGeom prst="triangle">
            <a:avLst>
              <a:gd name="adj" fmla="val 50000"/>
            </a:avLst>
          </a:prstGeom>
          <a:solidFill>
            <a:srgbClr val="EFEFEF"/>
          </a:solidFill>
          <a:ln>
            <a:noFill/>
          </a:ln>
        </p:spPr>
        <p:txBody>
          <a:bodyPr wrap="square" lIns="91425" tIns="91425" rIns="91425" bIns="91425" anchor="ctr" anchorCtr="0">
            <a:noAutofit/>
          </a:bodyPr>
          <a:lstStyle/>
          <a:p>
            <a:pPr lvl="0">
              <a:spcBef>
                <a:spcPts val="0"/>
              </a:spcBef>
              <a:buNone/>
            </a:pPr>
            <a:endParaRPr/>
          </a:p>
        </p:txBody>
      </p:sp>
      <p:sp>
        <p:nvSpPr>
          <p:cNvPr id="82" name="Shape 82"/>
          <p:cNvSpPr/>
          <p:nvPr/>
        </p:nvSpPr>
        <p:spPr>
          <a:xfrm rot="-5400000" flipH="1">
            <a:off x="571748" y="4762105"/>
            <a:ext cx="11427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83" name="Shape 83"/>
          <p:cNvSpPr/>
          <p:nvPr/>
        </p:nvSpPr>
        <p:spPr>
          <a:xfrm rot="5400000">
            <a:off x="-190350" y="3619244"/>
            <a:ext cx="11427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84" name="Shape 84"/>
          <p:cNvSpPr/>
          <p:nvPr/>
        </p:nvSpPr>
        <p:spPr>
          <a:xfrm rot="-5400000">
            <a:off x="1333712" y="4190984"/>
            <a:ext cx="11427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85" name="Shape 85"/>
          <p:cNvSpPr/>
          <p:nvPr/>
        </p:nvSpPr>
        <p:spPr>
          <a:xfrm rot="-5400000" flipH="1">
            <a:off x="571748" y="3619244"/>
            <a:ext cx="11427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86" name="Shape 86"/>
          <p:cNvSpPr/>
          <p:nvPr/>
        </p:nvSpPr>
        <p:spPr>
          <a:xfrm rot="5400000" flipH="1">
            <a:off x="571537" y="3047991"/>
            <a:ext cx="11427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87" name="Shape 87"/>
          <p:cNvSpPr/>
          <p:nvPr/>
        </p:nvSpPr>
        <p:spPr>
          <a:xfrm rot="5400000" flipH="1">
            <a:off x="571537" y="4190984"/>
            <a:ext cx="11427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88" name="Shape 88"/>
          <p:cNvSpPr/>
          <p:nvPr/>
        </p:nvSpPr>
        <p:spPr>
          <a:xfrm rot="-5400000">
            <a:off x="-190216" y="4190984"/>
            <a:ext cx="11427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89" name="Shape 89"/>
          <p:cNvSpPr/>
          <p:nvPr/>
        </p:nvSpPr>
        <p:spPr>
          <a:xfrm rot="5400000">
            <a:off x="1333578" y="3619244"/>
            <a:ext cx="11427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90" name="Shape 90"/>
          <p:cNvSpPr/>
          <p:nvPr/>
        </p:nvSpPr>
        <p:spPr>
          <a:xfrm rot="-5400000">
            <a:off x="-190216" y="5334152"/>
            <a:ext cx="1142700" cy="762000"/>
          </a:xfrm>
          <a:prstGeom prst="triangle">
            <a:avLst>
              <a:gd name="adj" fmla="val 50000"/>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91" name="Shape 91"/>
          <p:cNvSpPr/>
          <p:nvPr/>
        </p:nvSpPr>
        <p:spPr>
          <a:xfrm rot="-5400000">
            <a:off x="1333712" y="5334152"/>
            <a:ext cx="1142700" cy="762000"/>
          </a:xfrm>
          <a:prstGeom prst="triangle">
            <a:avLst>
              <a:gd name="adj" fmla="val 50000"/>
            </a:avLst>
          </a:prstGeom>
          <a:solidFill>
            <a:srgbClr val="EFEFEF"/>
          </a:solidFill>
          <a:ln>
            <a:noFill/>
          </a:ln>
        </p:spPr>
        <p:txBody>
          <a:bodyPr wrap="square" lIns="91425" tIns="91425" rIns="91425" bIns="91425" anchor="ctr" anchorCtr="0">
            <a:noAutofit/>
          </a:bodyPr>
          <a:lstStyle/>
          <a:p>
            <a:pPr lvl="0">
              <a:spcBef>
                <a:spcPts val="0"/>
              </a:spcBef>
              <a:buNone/>
            </a:pPr>
            <a:endParaRPr/>
          </a:p>
        </p:txBody>
      </p:sp>
      <p:sp>
        <p:nvSpPr>
          <p:cNvPr id="92" name="Shape 92"/>
          <p:cNvSpPr/>
          <p:nvPr/>
        </p:nvSpPr>
        <p:spPr>
          <a:xfrm rot="5400000">
            <a:off x="-190350" y="5905405"/>
            <a:ext cx="11427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93" name="Shape 93"/>
          <p:cNvSpPr/>
          <p:nvPr/>
        </p:nvSpPr>
        <p:spPr>
          <a:xfrm rot="-5400000" flipH="1">
            <a:off x="571748" y="5905405"/>
            <a:ext cx="1142700" cy="762000"/>
          </a:xfrm>
          <a:prstGeom prst="triangle">
            <a:avLst>
              <a:gd name="adj" fmla="val 50000"/>
            </a:avLst>
          </a:prstGeom>
          <a:solidFill>
            <a:srgbClr val="B7B7B7"/>
          </a:solidFill>
          <a:ln>
            <a:noFill/>
          </a:ln>
        </p:spPr>
        <p:txBody>
          <a:bodyPr wrap="square" lIns="91425" tIns="91425" rIns="91425" bIns="91425" anchor="ctr" anchorCtr="0">
            <a:noAutofit/>
          </a:bodyPr>
          <a:lstStyle/>
          <a:p>
            <a:pPr lvl="0">
              <a:spcBef>
                <a:spcPts val="0"/>
              </a:spcBef>
              <a:buNone/>
            </a:pPr>
            <a:endParaRPr/>
          </a:p>
        </p:txBody>
      </p:sp>
      <p:sp>
        <p:nvSpPr>
          <p:cNvPr id="94" name="Shape 94"/>
          <p:cNvSpPr/>
          <p:nvPr/>
        </p:nvSpPr>
        <p:spPr>
          <a:xfrm rot="5400000" flipH="1">
            <a:off x="571537" y="5334152"/>
            <a:ext cx="1142700" cy="762000"/>
          </a:xfrm>
          <a:prstGeom prst="triangle">
            <a:avLst>
              <a:gd name="adj" fmla="val 50000"/>
            </a:avLst>
          </a:prstGeom>
          <a:solidFill>
            <a:srgbClr val="D9D9D9"/>
          </a:solidFill>
          <a:ln>
            <a:noFill/>
          </a:ln>
        </p:spPr>
        <p:txBody>
          <a:bodyPr wrap="square" lIns="91425" tIns="91425" rIns="91425" bIns="91425" anchor="ctr" anchorCtr="0">
            <a:noAutofit/>
          </a:bodyPr>
          <a:lstStyle/>
          <a:p>
            <a:pPr lvl="0">
              <a:spcBef>
                <a:spcPts val="0"/>
              </a:spcBef>
              <a:buNone/>
            </a:pPr>
            <a:endParaRPr/>
          </a:p>
        </p:txBody>
      </p:sp>
      <p:sp>
        <p:nvSpPr>
          <p:cNvPr id="95" name="Shape 95"/>
          <p:cNvSpPr/>
          <p:nvPr/>
        </p:nvSpPr>
        <p:spPr>
          <a:xfrm rot="5400000">
            <a:off x="1333616" y="5905015"/>
            <a:ext cx="1142700" cy="762000"/>
          </a:xfrm>
          <a:prstGeom prst="triangle">
            <a:avLst>
              <a:gd name="adj" fmla="val 50000"/>
            </a:avLst>
          </a:pr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96" name="Shape 96"/>
          <p:cNvSpPr txBox="1">
            <a:spLocks noGrp="1"/>
          </p:cNvSpPr>
          <p:nvPr>
            <p:ph type="title"/>
          </p:nvPr>
        </p:nvSpPr>
        <p:spPr>
          <a:xfrm>
            <a:off x="2894475" y="601295"/>
            <a:ext cx="5740800" cy="1923600"/>
          </a:xfrm>
          <a:prstGeom prst="rect">
            <a:avLst/>
          </a:prstGeom>
          <a:noFill/>
        </p:spPr>
        <p:txBody>
          <a:bodyPr wrap="square" lIns="91425" tIns="91425" rIns="91425" bIns="91425" anchor="b" anchorCtr="0"/>
          <a:lstStyle>
            <a:lvl1pPr lvl="0" algn="l">
              <a:lnSpc>
                <a:spcPct val="100000"/>
              </a:lnSpc>
              <a:spcBef>
                <a:spcPts val="0"/>
              </a:spcBef>
              <a:spcAft>
                <a:spcPts val="0"/>
              </a:spcAft>
              <a:buNone/>
              <a:defRPr sz="3600" b="1">
                <a:solidFill>
                  <a:srgbClr val="212121"/>
                </a:solidFill>
              </a:defRPr>
            </a:lvl1pPr>
            <a:lvl2pPr lvl="1" algn="l">
              <a:lnSpc>
                <a:spcPct val="100000"/>
              </a:lnSpc>
              <a:spcBef>
                <a:spcPts val="0"/>
              </a:spcBef>
              <a:spcAft>
                <a:spcPts val="0"/>
              </a:spcAft>
              <a:buNone/>
              <a:defRPr sz="3600" b="1">
                <a:solidFill>
                  <a:srgbClr val="212121"/>
                </a:solidFill>
              </a:defRPr>
            </a:lvl2pPr>
            <a:lvl3pPr lvl="2" algn="l">
              <a:lnSpc>
                <a:spcPct val="100000"/>
              </a:lnSpc>
              <a:spcBef>
                <a:spcPts val="0"/>
              </a:spcBef>
              <a:spcAft>
                <a:spcPts val="0"/>
              </a:spcAft>
              <a:buNone/>
              <a:defRPr sz="3600" b="1">
                <a:solidFill>
                  <a:srgbClr val="212121"/>
                </a:solidFill>
              </a:defRPr>
            </a:lvl3pPr>
            <a:lvl4pPr lvl="3" algn="l">
              <a:lnSpc>
                <a:spcPct val="100000"/>
              </a:lnSpc>
              <a:spcBef>
                <a:spcPts val="0"/>
              </a:spcBef>
              <a:spcAft>
                <a:spcPts val="0"/>
              </a:spcAft>
              <a:buNone/>
              <a:defRPr sz="3600" b="1">
                <a:solidFill>
                  <a:srgbClr val="212121"/>
                </a:solidFill>
              </a:defRPr>
            </a:lvl4pPr>
            <a:lvl5pPr lvl="4" algn="l">
              <a:lnSpc>
                <a:spcPct val="100000"/>
              </a:lnSpc>
              <a:spcBef>
                <a:spcPts val="0"/>
              </a:spcBef>
              <a:spcAft>
                <a:spcPts val="0"/>
              </a:spcAft>
              <a:buNone/>
              <a:defRPr sz="3600" b="1">
                <a:solidFill>
                  <a:srgbClr val="212121"/>
                </a:solidFill>
              </a:defRPr>
            </a:lvl5pPr>
            <a:lvl6pPr lvl="5" algn="l">
              <a:lnSpc>
                <a:spcPct val="100000"/>
              </a:lnSpc>
              <a:spcBef>
                <a:spcPts val="0"/>
              </a:spcBef>
              <a:spcAft>
                <a:spcPts val="0"/>
              </a:spcAft>
              <a:buNone/>
              <a:defRPr sz="3600" b="1">
                <a:solidFill>
                  <a:srgbClr val="212121"/>
                </a:solidFill>
              </a:defRPr>
            </a:lvl6pPr>
            <a:lvl7pPr lvl="6" algn="l">
              <a:lnSpc>
                <a:spcPct val="100000"/>
              </a:lnSpc>
              <a:spcBef>
                <a:spcPts val="0"/>
              </a:spcBef>
              <a:spcAft>
                <a:spcPts val="0"/>
              </a:spcAft>
              <a:buNone/>
              <a:defRPr sz="3600" b="1">
                <a:solidFill>
                  <a:srgbClr val="212121"/>
                </a:solidFill>
              </a:defRPr>
            </a:lvl7pPr>
            <a:lvl8pPr lvl="7" algn="l">
              <a:lnSpc>
                <a:spcPct val="100000"/>
              </a:lnSpc>
              <a:spcBef>
                <a:spcPts val="0"/>
              </a:spcBef>
              <a:spcAft>
                <a:spcPts val="0"/>
              </a:spcAft>
              <a:buNone/>
              <a:defRPr sz="3600" b="1">
                <a:solidFill>
                  <a:srgbClr val="212121"/>
                </a:solidFill>
              </a:defRPr>
            </a:lvl8pPr>
            <a:lvl9pPr lvl="8" algn="l">
              <a:lnSpc>
                <a:spcPct val="100000"/>
              </a:lnSpc>
              <a:spcBef>
                <a:spcPts val="0"/>
              </a:spcBef>
              <a:spcAft>
                <a:spcPts val="0"/>
              </a:spcAft>
              <a:buNone/>
              <a:defRPr sz="3600" b="1">
                <a:solidFill>
                  <a:srgbClr val="212121"/>
                </a:solidFill>
              </a:defRPr>
            </a:lvl9pPr>
          </a:lstStyle>
          <a:p>
            <a:endParaRPr/>
          </a:p>
        </p:txBody>
      </p:sp>
      <p:sp>
        <p:nvSpPr>
          <p:cNvPr id="97" name="Shape 97"/>
          <p:cNvSpPr txBox="1">
            <a:spLocks noGrp="1"/>
          </p:cNvSpPr>
          <p:nvPr>
            <p:ph type="body" idx="1"/>
          </p:nvPr>
        </p:nvSpPr>
        <p:spPr>
          <a:xfrm>
            <a:off x="2894475" y="2585267"/>
            <a:ext cx="5740800" cy="3531900"/>
          </a:xfrm>
          <a:prstGeom prst="rect">
            <a:avLst/>
          </a:prstGeom>
          <a:noFill/>
        </p:spPr>
        <p:txBody>
          <a:bodyPr wrap="square" lIns="91425" tIns="91425" rIns="91425" bIns="91425" anchor="t" anchorCtr="0"/>
          <a:lstStyle>
            <a:lvl1pPr lvl="0" algn="l">
              <a:lnSpc>
                <a:spcPct val="115000"/>
              </a:lnSpc>
              <a:spcBef>
                <a:spcPts val="0"/>
              </a:spcBef>
              <a:spcAft>
                <a:spcPts val="1600"/>
              </a:spcAft>
              <a:buClr>
                <a:srgbClr val="616161"/>
              </a:buClr>
              <a:buSzPct val="100000"/>
              <a:defRPr sz="2000">
                <a:solidFill>
                  <a:srgbClr val="616161"/>
                </a:solidFill>
              </a:defRPr>
            </a:lvl1pPr>
            <a:lvl2pPr lvl="1" algn="l">
              <a:lnSpc>
                <a:spcPct val="115000"/>
              </a:lnSpc>
              <a:spcBef>
                <a:spcPts val="0"/>
              </a:spcBef>
              <a:spcAft>
                <a:spcPts val="1600"/>
              </a:spcAft>
              <a:buClr>
                <a:srgbClr val="616161"/>
              </a:buClr>
              <a:buSzPct val="100000"/>
              <a:defRPr sz="1600">
                <a:solidFill>
                  <a:srgbClr val="616161"/>
                </a:solidFill>
              </a:defRPr>
            </a:lvl2pPr>
            <a:lvl3pPr lvl="2" algn="l">
              <a:lnSpc>
                <a:spcPct val="115000"/>
              </a:lnSpc>
              <a:spcBef>
                <a:spcPts val="0"/>
              </a:spcBef>
              <a:spcAft>
                <a:spcPts val="1600"/>
              </a:spcAft>
              <a:buClr>
                <a:srgbClr val="616161"/>
              </a:buClr>
              <a:buSzPct val="100000"/>
              <a:defRPr sz="1600">
                <a:solidFill>
                  <a:srgbClr val="616161"/>
                </a:solidFill>
              </a:defRPr>
            </a:lvl3pPr>
            <a:lvl4pPr lvl="3" algn="l">
              <a:lnSpc>
                <a:spcPct val="115000"/>
              </a:lnSpc>
              <a:spcBef>
                <a:spcPts val="0"/>
              </a:spcBef>
              <a:spcAft>
                <a:spcPts val="1600"/>
              </a:spcAft>
              <a:buClr>
                <a:srgbClr val="616161"/>
              </a:buClr>
              <a:buSzPct val="100000"/>
              <a:defRPr sz="1600">
                <a:solidFill>
                  <a:srgbClr val="616161"/>
                </a:solidFill>
              </a:defRPr>
            </a:lvl4pPr>
            <a:lvl5pPr lvl="4" algn="l">
              <a:lnSpc>
                <a:spcPct val="115000"/>
              </a:lnSpc>
              <a:spcBef>
                <a:spcPts val="0"/>
              </a:spcBef>
              <a:spcAft>
                <a:spcPts val="1600"/>
              </a:spcAft>
              <a:buClr>
                <a:srgbClr val="616161"/>
              </a:buClr>
              <a:buSzPct val="100000"/>
              <a:defRPr sz="1600">
                <a:solidFill>
                  <a:srgbClr val="616161"/>
                </a:solidFill>
              </a:defRPr>
            </a:lvl5pPr>
            <a:lvl6pPr lvl="5" algn="l">
              <a:lnSpc>
                <a:spcPct val="115000"/>
              </a:lnSpc>
              <a:spcBef>
                <a:spcPts val="0"/>
              </a:spcBef>
              <a:spcAft>
                <a:spcPts val="1600"/>
              </a:spcAft>
              <a:buClr>
                <a:srgbClr val="616161"/>
              </a:buClr>
              <a:buSzPct val="100000"/>
              <a:defRPr sz="1600">
                <a:solidFill>
                  <a:srgbClr val="616161"/>
                </a:solidFill>
              </a:defRPr>
            </a:lvl6pPr>
            <a:lvl7pPr lvl="6" algn="l">
              <a:lnSpc>
                <a:spcPct val="115000"/>
              </a:lnSpc>
              <a:spcBef>
                <a:spcPts val="0"/>
              </a:spcBef>
              <a:spcAft>
                <a:spcPts val="1600"/>
              </a:spcAft>
              <a:buClr>
                <a:srgbClr val="616161"/>
              </a:buClr>
              <a:buSzPct val="100000"/>
              <a:defRPr sz="1600">
                <a:solidFill>
                  <a:srgbClr val="616161"/>
                </a:solidFill>
              </a:defRPr>
            </a:lvl7pPr>
            <a:lvl8pPr lvl="7" algn="l">
              <a:lnSpc>
                <a:spcPct val="115000"/>
              </a:lnSpc>
              <a:spcBef>
                <a:spcPts val="0"/>
              </a:spcBef>
              <a:spcAft>
                <a:spcPts val="1600"/>
              </a:spcAft>
              <a:buClr>
                <a:srgbClr val="616161"/>
              </a:buClr>
              <a:buSzPct val="100000"/>
              <a:defRPr sz="1600">
                <a:solidFill>
                  <a:srgbClr val="616161"/>
                </a:solidFill>
              </a:defRPr>
            </a:lvl8pPr>
            <a:lvl9pPr lvl="8" algn="l">
              <a:lnSpc>
                <a:spcPct val="115000"/>
              </a:lnSpc>
              <a:spcBef>
                <a:spcPts val="0"/>
              </a:spcBef>
              <a:spcAft>
                <a:spcPts val="1600"/>
              </a:spcAft>
              <a:buClr>
                <a:srgbClr val="616161"/>
              </a:buClr>
              <a:buSzPct val="100000"/>
              <a:defRPr sz="1600">
                <a:solidFill>
                  <a:srgbClr val="616161"/>
                </a:solidFill>
              </a:defRPr>
            </a:lvl9pPr>
          </a:lstStyle>
          <a:p>
            <a:endParaRPr/>
          </a:p>
        </p:txBody>
      </p:sp>
      <p:sp>
        <p:nvSpPr>
          <p:cNvPr id="98" name="Shape 98"/>
          <p:cNvSpPr txBox="1">
            <a:spLocks noGrp="1"/>
          </p:cNvSpPr>
          <p:nvPr>
            <p:ph type="sldNum" idx="12"/>
          </p:nvPr>
        </p:nvSpPr>
        <p:spPr>
          <a:xfrm>
            <a:off x="8472458" y="6217622"/>
            <a:ext cx="548700" cy="5247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rgbClr val="616161"/>
                </a:solidFill>
              </a:rPr>
              <a:t>‹#›</a:t>
            </a:fld>
            <a:endParaRPr lang="en" sz="1000">
              <a:solidFill>
                <a:srgbClr val="61616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1">
    <p:bg>
      <p:bgPr>
        <a:solidFill>
          <a:srgbClr val="FFFFFF"/>
        </a:solidFill>
        <a:effectLst/>
      </p:bgPr>
    </p:bg>
    <p:spTree>
      <p:nvGrpSpPr>
        <p:cNvPr id="1" name="Shape 99"/>
        <p:cNvGrpSpPr/>
        <p:nvPr/>
      </p:nvGrpSpPr>
      <p:grpSpPr>
        <a:xfrm>
          <a:off x="0" y="0"/>
          <a:ext cx="0" cy="0"/>
          <a:chOff x="0" y="0"/>
          <a:chExt cx="0" cy="0"/>
        </a:xfrm>
      </p:grpSpPr>
      <p:sp>
        <p:nvSpPr>
          <p:cNvPr id="100" name="Shape 100"/>
          <p:cNvSpPr/>
          <p:nvPr/>
        </p:nvSpPr>
        <p:spPr>
          <a:xfrm>
            <a:off x="0" y="0"/>
            <a:ext cx="9144000" cy="6858000"/>
          </a:xfrm>
          <a:prstGeom prst="rect">
            <a:avLst/>
          </a:prstGeom>
          <a:solidFill>
            <a:srgbClr val="0F9D58"/>
          </a:solidFill>
          <a:ln>
            <a:noFill/>
          </a:ln>
        </p:spPr>
        <p:txBody>
          <a:bodyPr wrap="square" lIns="91425" tIns="91425" rIns="91425" bIns="91425" anchor="ctr" anchorCtr="0">
            <a:noAutofit/>
          </a:bodyPr>
          <a:lstStyle/>
          <a:p>
            <a:pPr lvl="0">
              <a:spcBef>
                <a:spcPts val="0"/>
              </a:spcBef>
              <a:buNone/>
            </a:pPr>
            <a:endParaRPr/>
          </a:p>
        </p:txBody>
      </p:sp>
      <p:sp>
        <p:nvSpPr>
          <p:cNvPr id="101" name="Shape 101"/>
          <p:cNvSpPr/>
          <p:nvPr/>
        </p:nvSpPr>
        <p:spPr>
          <a:xfrm>
            <a:off x="6531575" y="0"/>
            <a:ext cx="864300" cy="327900"/>
          </a:xfrm>
          <a:prstGeom prst="rect">
            <a:avLst/>
          </a:prstGeom>
          <a:solidFill>
            <a:srgbClr val="FFFFFF">
              <a:alpha val="25099"/>
            </a:srgbClr>
          </a:solidFill>
          <a:ln>
            <a:noFill/>
          </a:ln>
        </p:spPr>
        <p:txBody>
          <a:bodyPr wrap="square" lIns="91425" tIns="91425" rIns="91425" bIns="91425" anchor="ctr" anchorCtr="0">
            <a:noAutofit/>
          </a:bodyPr>
          <a:lstStyle/>
          <a:p>
            <a:pPr lvl="0">
              <a:spcBef>
                <a:spcPts val="0"/>
              </a:spcBef>
              <a:buNone/>
            </a:pPr>
            <a:endParaRPr/>
          </a:p>
        </p:txBody>
      </p:sp>
      <p:sp>
        <p:nvSpPr>
          <p:cNvPr id="102" name="Shape 102"/>
          <p:cNvSpPr/>
          <p:nvPr/>
        </p:nvSpPr>
        <p:spPr>
          <a:xfrm>
            <a:off x="7395898" y="0"/>
            <a:ext cx="1748100" cy="327900"/>
          </a:xfrm>
          <a:prstGeom prst="rect">
            <a:avLst/>
          </a:prstGeom>
          <a:solidFill>
            <a:srgbClr val="FFFFFF">
              <a:alpha val="12549"/>
            </a:srgbClr>
          </a:solidFill>
          <a:ln>
            <a:noFill/>
          </a:ln>
        </p:spPr>
        <p:txBody>
          <a:bodyPr wrap="square" lIns="91425" tIns="91425" rIns="91425" bIns="91425" anchor="ctr" anchorCtr="0">
            <a:noAutofit/>
          </a:bodyPr>
          <a:lstStyle/>
          <a:p>
            <a:pPr lvl="0">
              <a:spcBef>
                <a:spcPts val="0"/>
              </a:spcBef>
              <a:buNone/>
            </a:pPr>
            <a:endParaRPr/>
          </a:p>
        </p:txBody>
      </p:sp>
      <p:sp>
        <p:nvSpPr>
          <p:cNvPr id="103" name="Shape 103"/>
          <p:cNvSpPr/>
          <p:nvPr/>
        </p:nvSpPr>
        <p:spPr>
          <a:xfrm flipH="1">
            <a:off x="6096275" y="0"/>
            <a:ext cx="435300" cy="327900"/>
          </a:xfrm>
          <a:prstGeom prst="rect">
            <a:avLst/>
          </a:prstGeom>
          <a:solidFill>
            <a:srgbClr val="FFFFFF">
              <a:alpha val="37650"/>
            </a:srgbClr>
          </a:solidFill>
          <a:ln>
            <a:noFill/>
          </a:ln>
        </p:spPr>
        <p:txBody>
          <a:bodyPr wrap="square" lIns="91425" tIns="91425" rIns="91425" bIns="91425" anchor="ctr" anchorCtr="0">
            <a:noAutofit/>
          </a:bodyPr>
          <a:lstStyle/>
          <a:p>
            <a:pPr lvl="0">
              <a:spcBef>
                <a:spcPts val="0"/>
              </a:spcBef>
              <a:buNone/>
            </a:pPr>
            <a:endParaRPr/>
          </a:p>
        </p:txBody>
      </p:sp>
      <p:sp>
        <p:nvSpPr>
          <p:cNvPr id="104" name="Shape 104"/>
          <p:cNvSpPr/>
          <p:nvPr/>
        </p:nvSpPr>
        <p:spPr>
          <a:xfrm>
            <a:off x="0" y="0"/>
            <a:ext cx="6096300" cy="68580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05" name="Shape 105"/>
          <p:cNvSpPr txBox="1">
            <a:spLocks noGrp="1"/>
          </p:cNvSpPr>
          <p:nvPr>
            <p:ph type="title"/>
          </p:nvPr>
        </p:nvSpPr>
        <p:spPr>
          <a:xfrm>
            <a:off x="6281725" y="906167"/>
            <a:ext cx="2683200" cy="1389900"/>
          </a:xfrm>
          <a:prstGeom prst="rect">
            <a:avLst/>
          </a:prstGeom>
          <a:noFill/>
        </p:spPr>
        <p:txBody>
          <a:bodyPr wrap="square" lIns="91425" tIns="91425" rIns="91425" bIns="91425" anchor="b" anchorCtr="0"/>
          <a:lstStyle>
            <a:lvl1pPr lvl="0" algn="l" rtl="0">
              <a:lnSpc>
                <a:spcPct val="100000"/>
              </a:lnSpc>
              <a:spcBef>
                <a:spcPts val="0"/>
              </a:spcBef>
              <a:spcAft>
                <a:spcPts val="0"/>
              </a:spcAft>
              <a:buNone/>
              <a:defRPr sz="2400" b="1">
                <a:solidFill>
                  <a:srgbClr val="FFFFFF"/>
                </a:solidFill>
              </a:defRPr>
            </a:lvl1pPr>
            <a:lvl2pPr lvl="1" algn="l" rtl="0">
              <a:lnSpc>
                <a:spcPct val="100000"/>
              </a:lnSpc>
              <a:spcBef>
                <a:spcPts val="0"/>
              </a:spcBef>
              <a:spcAft>
                <a:spcPts val="0"/>
              </a:spcAft>
              <a:buNone/>
              <a:defRPr sz="2400" b="1">
                <a:solidFill>
                  <a:srgbClr val="FFFFFF"/>
                </a:solidFill>
              </a:defRPr>
            </a:lvl2pPr>
            <a:lvl3pPr lvl="2" algn="l" rtl="0">
              <a:lnSpc>
                <a:spcPct val="100000"/>
              </a:lnSpc>
              <a:spcBef>
                <a:spcPts val="0"/>
              </a:spcBef>
              <a:spcAft>
                <a:spcPts val="0"/>
              </a:spcAft>
              <a:buNone/>
              <a:defRPr sz="2400" b="1">
                <a:solidFill>
                  <a:srgbClr val="FFFFFF"/>
                </a:solidFill>
              </a:defRPr>
            </a:lvl3pPr>
            <a:lvl4pPr lvl="3" algn="l" rtl="0">
              <a:lnSpc>
                <a:spcPct val="100000"/>
              </a:lnSpc>
              <a:spcBef>
                <a:spcPts val="0"/>
              </a:spcBef>
              <a:spcAft>
                <a:spcPts val="0"/>
              </a:spcAft>
              <a:buNone/>
              <a:defRPr sz="2400" b="1">
                <a:solidFill>
                  <a:srgbClr val="FFFFFF"/>
                </a:solidFill>
              </a:defRPr>
            </a:lvl4pPr>
            <a:lvl5pPr lvl="4" algn="l" rtl="0">
              <a:lnSpc>
                <a:spcPct val="100000"/>
              </a:lnSpc>
              <a:spcBef>
                <a:spcPts val="0"/>
              </a:spcBef>
              <a:spcAft>
                <a:spcPts val="0"/>
              </a:spcAft>
              <a:buNone/>
              <a:defRPr sz="2400" b="1">
                <a:solidFill>
                  <a:srgbClr val="FFFFFF"/>
                </a:solidFill>
              </a:defRPr>
            </a:lvl5pPr>
            <a:lvl6pPr lvl="5" algn="l" rtl="0">
              <a:lnSpc>
                <a:spcPct val="100000"/>
              </a:lnSpc>
              <a:spcBef>
                <a:spcPts val="0"/>
              </a:spcBef>
              <a:spcAft>
                <a:spcPts val="0"/>
              </a:spcAft>
              <a:buNone/>
              <a:defRPr sz="2400" b="1">
                <a:solidFill>
                  <a:srgbClr val="FFFFFF"/>
                </a:solidFill>
              </a:defRPr>
            </a:lvl6pPr>
            <a:lvl7pPr lvl="6" algn="l" rtl="0">
              <a:lnSpc>
                <a:spcPct val="100000"/>
              </a:lnSpc>
              <a:spcBef>
                <a:spcPts val="0"/>
              </a:spcBef>
              <a:spcAft>
                <a:spcPts val="0"/>
              </a:spcAft>
              <a:buNone/>
              <a:defRPr sz="2400" b="1">
                <a:solidFill>
                  <a:srgbClr val="FFFFFF"/>
                </a:solidFill>
              </a:defRPr>
            </a:lvl7pPr>
            <a:lvl8pPr lvl="7" algn="l" rtl="0">
              <a:lnSpc>
                <a:spcPct val="100000"/>
              </a:lnSpc>
              <a:spcBef>
                <a:spcPts val="0"/>
              </a:spcBef>
              <a:spcAft>
                <a:spcPts val="0"/>
              </a:spcAft>
              <a:buNone/>
              <a:defRPr sz="2400" b="1">
                <a:solidFill>
                  <a:srgbClr val="FFFFFF"/>
                </a:solidFill>
              </a:defRPr>
            </a:lvl8pPr>
            <a:lvl9pPr lvl="8" algn="l" rtl="0">
              <a:lnSpc>
                <a:spcPct val="100000"/>
              </a:lnSpc>
              <a:spcBef>
                <a:spcPts val="0"/>
              </a:spcBef>
              <a:spcAft>
                <a:spcPts val="0"/>
              </a:spcAft>
              <a:buNone/>
              <a:defRPr sz="2400" b="1">
                <a:solidFill>
                  <a:srgbClr val="FFFFFF"/>
                </a:solidFill>
              </a:defRPr>
            </a:lvl9pPr>
          </a:lstStyle>
          <a:p>
            <a:endParaRPr/>
          </a:p>
        </p:txBody>
      </p:sp>
      <p:sp>
        <p:nvSpPr>
          <p:cNvPr id="106" name="Shape 106"/>
          <p:cNvSpPr txBox="1">
            <a:spLocks noGrp="1"/>
          </p:cNvSpPr>
          <p:nvPr>
            <p:ph type="body" idx="1"/>
          </p:nvPr>
        </p:nvSpPr>
        <p:spPr>
          <a:xfrm>
            <a:off x="6281725" y="2397733"/>
            <a:ext cx="2683200" cy="3386700"/>
          </a:xfrm>
          <a:prstGeom prst="rect">
            <a:avLst/>
          </a:prstGeom>
          <a:noFill/>
        </p:spPr>
        <p:txBody>
          <a:bodyPr wrap="square" lIns="91425" tIns="91425" rIns="91425" bIns="91425" anchor="t" anchorCtr="0"/>
          <a:lstStyle>
            <a:lvl1pPr lvl="0" algn="l" rtl="0">
              <a:lnSpc>
                <a:spcPct val="115000"/>
              </a:lnSpc>
              <a:spcBef>
                <a:spcPts val="0"/>
              </a:spcBef>
              <a:spcAft>
                <a:spcPts val="1600"/>
              </a:spcAft>
              <a:buClr>
                <a:srgbClr val="FFFFFF"/>
              </a:buClr>
              <a:buSzPct val="100000"/>
              <a:defRPr sz="1600">
                <a:solidFill>
                  <a:srgbClr val="FFFFFF"/>
                </a:solidFill>
              </a:defRPr>
            </a:lvl1pPr>
            <a:lvl2pPr lvl="1" algn="l" rtl="0">
              <a:lnSpc>
                <a:spcPct val="115000"/>
              </a:lnSpc>
              <a:spcBef>
                <a:spcPts val="0"/>
              </a:spcBef>
              <a:spcAft>
                <a:spcPts val="1600"/>
              </a:spcAft>
              <a:buClr>
                <a:srgbClr val="FFFFFF"/>
              </a:buClr>
              <a:defRPr sz="1400">
                <a:solidFill>
                  <a:srgbClr val="FFFFFF"/>
                </a:solidFill>
              </a:defRPr>
            </a:lvl2pPr>
            <a:lvl3pPr lvl="2" algn="l" rtl="0">
              <a:lnSpc>
                <a:spcPct val="115000"/>
              </a:lnSpc>
              <a:spcBef>
                <a:spcPts val="0"/>
              </a:spcBef>
              <a:spcAft>
                <a:spcPts val="1600"/>
              </a:spcAft>
              <a:buClr>
                <a:srgbClr val="FFFFFF"/>
              </a:buClr>
              <a:defRPr sz="1400">
                <a:solidFill>
                  <a:srgbClr val="FFFFFF"/>
                </a:solidFill>
              </a:defRPr>
            </a:lvl3pPr>
            <a:lvl4pPr lvl="3" algn="l" rtl="0">
              <a:lnSpc>
                <a:spcPct val="115000"/>
              </a:lnSpc>
              <a:spcBef>
                <a:spcPts val="0"/>
              </a:spcBef>
              <a:spcAft>
                <a:spcPts val="1600"/>
              </a:spcAft>
              <a:buClr>
                <a:srgbClr val="FFFFFF"/>
              </a:buClr>
              <a:defRPr sz="1400">
                <a:solidFill>
                  <a:srgbClr val="FFFFFF"/>
                </a:solidFill>
              </a:defRPr>
            </a:lvl4pPr>
            <a:lvl5pPr lvl="4" algn="l" rtl="0">
              <a:lnSpc>
                <a:spcPct val="115000"/>
              </a:lnSpc>
              <a:spcBef>
                <a:spcPts val="0"/>
              </a:spcBef>
              <a:spcAft>
                <a:spcPts val="1600"/>
              </a:spcAft>
              <a:buClr>
                <a:srgbClr val="FFFFFF"/>
              </a:buClr>
              <a:defRPr sz="1400">
                <a:solidFill>
                  <a:srgbClr val="FFFFFF"/>
                </a:solidFill>
              </a:defRPr>
            </a:lvl5pPr>
            <a:lvl6pPr lvl="5" algn="l" rtl="0">
              <a:lnSpc>
                <a:spcPct val="115000"/>
              </a:lnSpc>
              <a:spcBef>
                <a:spcPts val="0"/>
              </a:spcBef>
              <a:spcAft>
                <a:spcPts val="1600"/>
              </a:spcAft>
              <a:buClr>
                <a:srgbClr val="FFFFFF"/>
              </a:buClr>
              <a:defRPr sz="1400">
                <a:solidFill>
                  <a:srgbClr val="FFFFFF"/>
                </a:solidFill>
              </a:defRPr>
            </a:lvl6pPr>
            <a:lvl7pPr lvl="6" algn="l" rtl="0">
              <a:lnSpc>
                <a:spcPct val="115000"/>
              </a:lnSpc>
              <a:spcBef>
                <a:spcPts val="0"/>
              </a:spcBef>
              <a:spcAft>
                <a:spcPts val="1600"/>
              </a:spcAft>
              <a:buClr>
                <a:srgbClr val="FFFFFF"/>
              </a:buClr>
              <a:defRPr sz="1400">
                <a:solidFill>
                  <a:srgbClr val="FFFFFF"/>
                </a:solidFill>
              </a:defRPr>
            </a:lvl7pPr>
            <a:lvl8pPr lvl="7" algn="l" rtl="0">
              <a:lnSpc>
                <a:spcPct val="115000"/>
              </a:lnSpc>
              <a:spcBef>
                <a:spcPts val="0"/>
              </a:spcBef>
              <a:spcAft>
                <a:spcPts val="1600"/>
              </a:spcAft>
              <a:buClr>
                <a:srgbClr val="FFFFFF"/>
              </a:buClr>
              <a:defRPr sz="1400">
                <a:solidFill>
                  <a:srgbClr val="FFFFFF"/>
                </a:solidFill>
              </a:defRPr>
            </a:lvl8pPr>
            <a:lvl9pPr lvl="8" algn="l" rtl="0">
              <a:lnSpc>
                <a:spcPct val="115000"/>
              </a:lnSpc>
              <a:spcBef>
                <a:spcPts val="0"/>
              </a:spcBef>
              <a:spcAft>
                <a:spcPts val="1600"/>
              </a:spcAft>
              <a:buClr>
                <a:srgbClr val="FFFFFF"/>
              </a:buClr>
              <a:defRPr sz="1400">
                <a:solidFill>
                  <a:srgbClr val="FFFFFF"/>
                </a:solidFill>
              </a:defRPr>
            </a:lvl9pPr>
          </a:lstStyle>
          <a:p>
            <a:endParaRPr/>
          </a:p>
        </p:txBody>
      </p:sp>
      <p:sp>
        <p:nvSpPr>
          <p:cNvPr id="107" name="Shape 107"/>
          <p:cNvSpPr txBox="1">
            <a:spLocks noGrp="1"/>
          </p:cNvSpPr>
          <p:nvPr>
            <p:ph type="sldNum" idx="12"/>
          </p:nvPr>
        </p:nvSpPr>
        <p:spPr>
          <a:xfrm>
            <a:off x="8472458" y="6217622"/>
            <a:ext cx="548700" cy="5247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FFFFFF"/>
                </a:solidFill>
              </a:rPr>
              <a:t>‹#›</a:t>
            </a:fld>
            <a:endParaRPr lang="en" sz="1000">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3">
    <p:bg>
      <p:bgPr>
        <a:solidFill>
          <a:srgbClr val="FFFFFF"/>
        </a:solidFill>
        <a:effectLst/>
      </p:bgPr>
    </p:bg>
    <p:spTree>
      <p:nvGrpSpPr>
        <p:cNvPr id="1" name="Shape 108"/>
        <p:cNvGrpSpPr/>
        <p:nvPr/>
      </p:nvGrpSpPr>
      <p:grpSpPr>
        <a:xfrm>
          <a:off x="0" y="0"/>
          <a:ext cx="0" cy="0"/>
          <a:chOff x="0" y="0"/>
          <a:chExt cx="0" cy="0"/>
        </a:xfrm>
      </p:grpSpPr>
      <p:sp>
        <p:nvSpPr>
          <p:cNvPr id="109" name="Shape 109"/>
          <p:cNvSpPr/>
          <p:nvPr/>
        </p:nvSpPr>
        <p:spPr>
          <a:xfrm>
            <a:off x="0" y="0"/>
            <a:ext cx="9144000" cy="68580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110" name="Shape 110"/>
          <p:cNvSpPr/>
          <p:nvPr/>
        </p:nvSpPr>
        <p:spPr>
          <a:xfrm rot="10800000" flipH="1">
            <a:off x="822625" y="879500"/>
            <a:ext cx="1063500" cy="914100"/>
          </a:xfrm>
          <a:prstGeom prst="rtTriangl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11" name="Shape 111"/>
          <p:cNvSpPr/>
          <p:nvPr/>
        </p:nvSpPr>
        <p:spPr>
          <a:xfrm rot="10800000">
            <a:off x="896725" y="879500"/>
            <a:ext cx="989400" cy="914100"/>
          </a:xfrm>
          <a:prstGeom prst="rtTriangl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12" name="Shape 112"/>
          <p:cNvSpPr/>
          <p:nvPr/>
        </p:nvSpPr>
        <p:spPr>
          <a:xfrm>
            <a:off x="822625" y="0"/>
            <a:ext cx="1063500" cy="1088100"/>
          </a:xfrm>
          <a:prstGeom prst="rect">
            <a:avLst/>
          </a:prstGeom>
          <a:solidFill>
            <a:schemeClr val="accent5"/>
          </a:solidFill>
          <a:ln>
            <a:noFill/>
          </a:ln>
        </p:spPr>
        <p:txBody>
          <a:bodyPr wrap="square" lIns="91425" tIns="91425" rIns="91425" bIns="91425" anchor="ctr" anchorCtr="0">
            <a:noAutofit/>
          </a:bodyPr>
          <a:lstStyle/>
          <a:p>
            <a:pPr lvl="0">
              <a:spcBef>
                <a:spcPts val="0"/>
              </a:spcBef>
              <a:buNone/>
            </a:pPr>
            <a:endParaRPr/>
          </a:p>
        </p:txBody>
      </p:sp>
      <p:sp>
        <p:nvSpPr>
          <p:cNvPr id="113" name="Shape 113"/>
          <p:cNvSpPr txBox="1">
            <a:spLocks noGrp="1"/>
          </p:cNvSpPr>
          <p:nvPr>
            <p:ph type="title"/>
          </p:nvPr>
        </p:nvSpPr>
        <p:spPr>
          <a:xfrm>
            <a:off x="2490825" y="1088000"/>
            <a:ext cx="5856000" cy="2030100"/>
          </a:xfrm>
          <a:prstGeom prst="rect">
            <a:avLst/>
          </a:prstGeom>
          <a:noFill/>
        </p:spPr>
        <p:txBody>
          <a:bodyPr wrap="square" lIns="91425" tIns="91425" rIns="91425" bIns="91425" anchor="b" anchorCtr="0"/>
          <a:lstStyle>
            <a:lvl1pPr lvl="0" algn="l">
              <a:lnSpc>
                <a:spcPct val="100000"/>
              </a:lnSpc>
              <a:spcBef>
                <a:spcPts val="0"/>
              </a:spcBef>
              <a:spcAft>
                <a:spcPts val="0"/>
              </a:spcAft>
              <a:buClr>
                <a:schemeClr val="dk1"/>
              </a:buClr>
              <a:buSzPct val="100000"/>
              <a:buNone/>
              <a:defRPr sz="3600" b="1">
                <a:solidFill>
                  <a:schemeClr val="dk1"/>
                </a:solidFill>
              </a:defRPr>
            </a:lvl1pPr>
            <a:lvl2pPr lvl="1" algn="l">
              <a:lnSpc>
                <a:spcPct val="100000"/>
              </a:lnSpc>
              <a:spcBef>
                <a:spcPts val="0"/>
              </a:spcBef>
              <a:spcAft>
                <a:spcPts val="0"/>
              </a:spcAft>
              <a:buClr>
                <a:schemeClr val="dk1"/>
              </a:buClr>
              <a:buSzPct val="100000"/>
              <a:buNone/>
              <a:defRPr sz="3600" b="1">
                <a:solidFill>
                  <a:schemeClr val="dk1"/>
                </a:solidFill>
              </a:defRPr>
            </a:lvl2pPr>
            <a:lvl3pPr lvl="2" algn="l">
              <a:lnSpc>
                <a:spcPct val="100000"/>
              </a:lnSpc>
              <a:spcBef>
                <a:spcPts val="0"/>
              </a:spcBef>
              <a:spcAft>
                <a:spcPts val="0"/>
              </a:spcAft>
              <a:buClr>
                <a:schemeClr val="dk1"/>
              </a:buClr>
              <a:buSzPct val="100000"/>
              <a:buNone/>
              <a:defRPr sz="3600" b="1">
                <a:solidFill>
                  <a:schemeClr val="dk1"/>
                </a:solidFill>
              </a:defRPr>
            </a:lvl3pPr>
            <a:lvl4pPr lvl="3" algn="l">
              <a:lnSpc>
                <a:spcPct val="100000"/>
              </a:lnSpc>
              <a:spcBef>
                <a:spcPts val="0"/>
              </a:spcBef>
              <a:spcAft>
                <a:spcPts val="0"/>
              </a:spcAft>
              <a:buClr>
                <a:schemeClr val="dk1"/>
              </a:buClr>
              <a:buSzPct val="100000"/>
              <a:buNone/>
              <a:defRPr sz="3600" b="1">
                <a:solidFill>
                  <a:schemeClr val="dk1"/>
                </a:solidFill>
              </a:defRPr>
            </a:lvl4pPr>
            <a:lvl5pPr lvl="4" algn="l">
              <a:lnSpc>
                <a:spcPct val="100000"/>
              </a:lnSpc>
              <a:spcBef>
                <a:spcPts val="0"/>
              </a:spcBef>
              <a:spcAft>
                <a:spcPts val="0"/>
              </a:spcAft>
              <a:buClr>
                <a:schemeClr val="dk1"/>
              </a:buClr>
              <a:buSzPct val="100000"/>
              <a:buNone/>
              <a:defRPr sz="3600" b="1">
                <a:solidFill>
                  <a:schemeClr val="dk1"/>
                </a:solidFill>
              </a:defRPr>
            </a:lvl5pPr>
            <a:lvl6pPr lvl="5" algn="l">
              <a:lnSpc>
                <a:spcPct val="100000"/>
              </a:lnSpc>
              <a:spcBef>
                <a:spcPts val="0"/>
              </a:spcBef>
              <a:spcAft>
                <a:spcPts val="0"/>
              </a:spcAft>
              <a:buClr>
                <a:schemeClr val="dk1"/>
              </a:buClr>
              <a:buSzPct val="100000"/>
              <a:buNone/>
              <a:defRPr sz="3600" b="1">
                <a:solidFill>
                  <a:schemeClr val="dk1"/>
                </a:solidFill>
              </a:defRPr>
            </a:lvl6pPr>
            <a:lvl7pPr lvl="6" algn="l">
              <a:lnSpc>
                <a:spcPct val="100000"/>
              </a:lnSpc>
              <a:spcBef>
                <a:spcPts val="0"/>
              </a:spcBef>
              <a:spcAft>
                <a:spcPts val="0"/>
              </a:spcAft>
              <a:buClr>
                <a:schemeClr val="dk1"/>
              </a:buClr>
              <a:buSzPct val="100000"/>
              <a:buNone/>
              <a:defRPr sz="3600" b="1">
                <a:solidFill>
                  <a:schemeClr val="dk1"/>
                </a:solidFill>
              </a:defRPr>
            </a:lvl7pPr>
            <a:lvl8pPr lvl="7" algn="l">
              <a:lnSpc>
                <a:spcPct val="100000"/>
              </a:lnSpc>
              <a:spcBef>
                <a:spcPts val="0"/>
              </a:spcBef>
              <a:spcAft>
                <a:spcPts val="0"/>
              </a:spcAft>
              <a:buClr>
                <a:schemeClr val="dk1"/>
              </a:buClr>
              <a:buSzPct val="100000"/>
              <a:buNone/>
              <a:defRPr sz="3600" b="1">
                <a:solidFill>
                  <a:schemeClr val="dk1"/>
                </a:solidFill>
              </a:defRPr>
            </a:lvl8pPr>
            <a:lvl9pPr lvl="8" algn="l">
              <a:lnSpc>
                <a:spcPct val="100000"/>
              </a:lnSpc>
              <a:spcBef>
                <a:spcPts val="0"/>
              </a:spcBef>
              <a:spcAft>
                <a:spcPts val="0"/>
              </a:spcAft>
              <a:buClr>
                <a:schemeClr val="dk1"/>
              </a:buClr>
              <a:buSzPct val="100000"/>
              <a:buNone/>
              <a:defRPr sz="3600" b="1">
                <a:solidFill>
                  <a:schemeClr val="dk1"/>
                </a:solidFill>
              </a:defRPr>
            </a:lvl9pPr>
          </a:lstStyle>
          <a:p>
            <a:endParaRPr/>
          </a:p>
        </p:txBody>
      </p:sp>
      <p:sp>
        <p:nvSpPr>
          <p:cNvPr id="114" name="Shape 114"/>
          <p:cNvSpPr txBox="1">
            <a:spLocks noGrp="1"/>
          </p:cNvSpPr>
          <p:nvPr>
            <p:ph type="body" idx="1"/>
          </p:nvPr>
        </p:nvSpPr>
        <p:spPr>
          <a:xfrm>
            <a:off x="2490825" y="3303200"/>
            <a:ext cx="2840100" cy="2693100"/>
          </a:xfrm>
          <a:prstGeom prst="rect">
            <a:avLst/>
          </a:prstGeom>
          <a:noFill/>
        </p:spPr>
        <p:txBody>
          <a:bodyPr wrap="square" lIns="91425" tIns="91425" rIns="91425" bIns="91425" anchor="t" anchorCtr="0"/>
          <a:lstStyle>
            <a:lvl1pPr lvl="0" algn="l">
              <a:lnSpc>
                <a:spcPct val="115000"/>
              </a:lnSpc>
              <a:spcBef>
                <a:spcPts val="0"/>
              </a:spcBef>
              <a:spcAft>
                <a:spcPts val="1600"/>
              </a:spcAft>
              <a:buClr>
                <a:schemeClr val="dk2"/>
              </a:buClr>
              <a:buSzPct val="100000"/>
              <a:defRPr sz="1600">
                <a:solidFill>
                  <a:schemeClr val="dk2"/>
                </a:solidFill>
              </a:defRPr>
            </a:lvl1pPr>
            <a:lvl2pPr lvl="1" algn="l">
              <a:lnSpc>
                <a:spcPct val="115000"/>
              </a:lnSpc>
              <a:spcBef>
                <a:spcPts val="0"/>
              </a:spcBef>
              <a:spcAft>
                <a:spcPts val="1600"/>
              </a:spcAft>
              <a:buClr>
                <a:schemeClr val="dk2"/>
              </a:buClr>
              <a:defRPr sz="1400">
                <a:solidFill>
                  <a:schemeClr val="dk2"/>
                </a:solidFill>
              </a:defRPr>
            </a:lvl2pPr>
            <a:lvl3pPr lvl="2" algn="l">
              <a:lnSpc>
                <a:spcPct val="115000"/>
              </a:lnSpc>
              <a:spcBef>
                <a:spcPts val="0"/>
              </a:spcBef>
              <a:spcAft>
                <a:spcPts val="1600"/>
              </a:spcAft>
              <a:buClr>
                <a:schemeClr val="dk2"/>
              </a:buClr>
              <a:defRPr sz="1400">
                <a:solidFill>
                  <a:schemeClr val="dk2"/>
                </a:solidFill>
              </a:defRPr>
            </a:lvl3pPr>
            <a:lvl4pPr lvl="3" algn="l">
              <a:lnSpc>
                <a:spcPct val="115000"/>
              </a:lnSpc>
              <a:spcBef>
                <a:spcPts val="0"/>
              </a:spcBef>
              <a:spcAft>
                <a:spcPts val="1600"/>
              </a:spcAft>
              <a:buClr>
                <a:schemeClr val="dk2"/>
              </a:buClr>
              <a:defRPr sz="1400">
                <a:solidFill>
                  <a:schemeClr val="dk2"/>
                </a:solidFill>
              </a:defRPr>
            </a:lvl4pPr>
            <a:lvl5pPr lvl="4" algn="l">
              <a:lnSpc>
                <a:spcPct val="115000"/>
              </a:lnSpc>
              <a:spcBef>
                <a:spcPts val="0"/>
              </a:spcBef>
              <a:spcAft>
                <a:spcPts val="1600"/>
              </a:spcAft>
              <a:buClr>
                <a:schemeClr val="dk2"/>
              </a:buClr>
              <a:defRPr sz="1400">
                <a:solidFill>
                  <a:schemeClr val="dk2"/>
                </a:solidFill>
              </a:defRPr>
            </a:lvl5pPr>
            <a:lvl6pPr lvl="5" algn="l">
              <a:lnSpc>
                <a:spcPct val="115000"/>
              </a:lnSpc>
              <a:spcBef>
                <a:spcPts val="0"/>
              </a:spcBef>
              <a:spcAft>
                <a:spcPts val="1600"/>
              </a:spcAft>
              <a:buClr>
                <a:schemeClr val="dk2"/>
              </a:buClr>
              <a:defRPr sz="1400">
                <a:solidFill>
                  <a:schemeClr val="dk2"/>
                </a:solidFill>
              </a:defRPr>
            </a:lvl6pPr>
            <a:lvl7pPr lvl="6" algn="l">
              <a:lnSpc>
                <a:spcPct val="115000"/>
              </a:lnSpc>
              <a:spcBef>
                <a:spcPts val="0"/>
              </a:spcBef>
              <a:spcAft>
                <a:spcPts val="1600"/>
              </a:spcAft>
              <a:buClr>
                <a:schemeClr val="dk2"/>
              </a:buClr>
              <a:defRPr sz="1400">
                <a:solidFill>
                  <a:schemeClr val="dk2"/>
                </a:solidFill>
              </a:defRPr>
            </a:lvl7pPr>
            <a:lvl8pPr lvl="7" algn="l">
              <a:lnSpc>
                <a:spcPct val="115000"/>
              </a:lnSpc>
              <a:spcBef>
                <a:spcPts val="0"/>
              </a:spcBef>
              <a:spcAft>
                <a:spcPts val="1600"/>
              </a:spcAft>
              <a:buClr>
                <a:schemeClr val="dk2"/>
              </a:buClr>
              <a:defRPr sz="1400">
                <a:solidFill>
                  <a:schemeClr val="dk2"/>
                </a:solidFill>
              </a:defRPr>
            </a:lvl8pPr>
            <a:lvl9pPr lvl="8" algn="l">
              <a:lnSpc>
                <a:spcPct val="115000"/>
              </a:lnSpc>
              <a:spcBef>
                <a:spcPts val="0"/>
              </a:spcBef>
              <a:spcAft>
                <a:spcPts val="1600"/>
              </a:spcAft>
              <a:buClr>
                <a:schemeClr val="dk2"/>
              </a:buClr>
              <a:defRPr sz="1400">
                <a:solidFill>
                  <a:schemeClr val="dk2"/>
                </a:solidFill>
              </a:defRPr>
            </a:lvl9pPr>
          </a:lstStyle>
          <a:p>
            <a:endParaRPr/>
          </a:p>
        </p:txBody>
      </p:sp>
      <p:sp>
        <p:nvSpPr>
          <p:cNvPr id="115" name="Shape 115"/>
          <p:cNvSpPr txBox="1">
            <a:spLocks noGrp="1"/>
          </p:cNvSpPr>
          <p:nvPr>
            <p:ph type="body" idx="2"/>
          </p:nvPr>
        </p:nvSpPr>
        <p:spPr>
          <a:xfrm>
            <a:off x="5506600" y="3303200"/>
            <a:ext cx="2840100" cy="2693100"/>
          </a:xfrm>
          <a:prstGeom prst="rect">
            <a:avLst/>
          </a:prstGeom>
          <a:noFill/>
        </p:spPr>
        <p:txBody>
          <a:bodyPr wrap="square" lIns="91425" tIns="91425" rIns="91425" bIns="91425" anchor="t" anchorCtr="0"/>
          <a:lstStyle>
            <a:lvl1pPr lvl="0" algn="l">
              <a:lnSpc>
                <a:spcPct val="115000"/>
              </a:lnSpc>
              <a:spcBef>
                <a:spcPts val="0"/>
              </a:spcBef>
              <a:spcAft>
                <a:spcPts val="1600"/>
              </a:spcAft>
              <a:buClr>
                <a:schemeClr val="dk2"/>
              </a:buClr>
              <a:buSzPct val="100000"/>
              <a:defRPr sz="1600">
                <a:solidFill>
                  <a:schemeClr val="dk2"/>
                </a:solidFill>
              </a:defRPr>
            </a:lvl1pPr>
            <a:lvl2pPr lvl="1" algn="l">
              <a:lnSpc>
                <a:spcPct val="115000"/>
              </a:lnSpc>
              <a:spcBef>
                <a:spcPts val="0"/>
              </a:spcBef>
              <a:spcAft>
                <a:spcPts val="1600"/>
              </a:spcAft>
              <a:buClr>
                <a:schemeClr val="dk2"/>
              </a:buClr>
              <a:defRPr sz="1400">
                <a:solidFill>
                  <a:schemeClr val="dk2"/>
                </a:solidFill>
              </a:defRPr>
            </a:lvl2pPr>
            <a:lvl3pPr lvl="2" algn="l">
              <a:lnSpc>
                <a:spcPct val="115000"/>
              </a:lnSpc>
              <a:spcBef>
                <a:spcPts val="0"/>
              </a:spcBef>
              <a:spcAft>
                <a:spcPts val="1600"/>
              </a:spcAft>
              <a:buClr>
                <a:schemeClr val="dk2"/>
              </a:buClr>
              <a:defRPr sz="1400">
                <a:solidFill>
                  <a:schemeClr val="dk2"/>
                </a:solidFill>
              </a:defRPr>
            </a:lvl3pPr>
            <a:lvl4pPr lvl="3" algn="l">
              <a:lnSpc>
                <a:spcPct val="115000"/>
              </a:lnSpc>
              <a:spcBef>
                <a:spcPts val="0"/>
              </a:spcBef>
              <a:spcAft>
                <a:spcPts val="1600"/>
              </a:spcAft>
              <a:buClr>
                <a:schemeClr val="dk2"/>
              </a:buClr>
              <a:defRPr sz="1400">
                <a:solidFill>
                  <a:schemeClr val="dk2"/>
                </a:solidFill>
              </a:defRPr>
            </a:lvl4pPr>
            <a:lvl5pPr lvl="4" algn="l">
              <a:lnSpc>
                <a:spcPct val="115000"/>
              </a:lnSpc>
              <a:spcBef>
                <a:spcPts val="0"/>
              </a:spcBef>
              <a:spcAft>
                <a:spcPts val="1600"/>
              </a:spcAft>
              <a:buClr>
                <a:schemeClr val="dk2"/>
              </a:buClr>
              <a:defRPr sz="1400">
                <a:solidFill>
                  <a:schemeClr val="dk2"/>
                </a:solidFill>
              </a:defRPr>
            </a:lvl5pPr>
            <a:lvl6pPr lvl="5" algn="l">
              <a:lnSpc>
                <a:spcPct val="115000"/>
              </a:lnSpc>
              <a:spcBef>
                <a:spcPts val="0"/>
              </a:spcBef>
              <a:spcAft>
                <a:spcPts val="1600"/>
              </a:spcAft>
              <a:buClr>
                <a:schemeClr val="dk2"/>
              </a:buClr>
              <a:defRPr sz="1400">
                <a:solidFill>
                  <a:schemeClr val="dk2"/>
                </a:solidFill>
              </a:defRPr>
            </a:lvl6pPr>
            <a:lvl7pPr lvl="6" algn="l">
              <a:lnSpc>
                <a:spcPct val="115000"/>
              </a:lnSpc>
              <a:spcBef>
                <a:spcPts val="0"/>
              </a:spcBef>
              <a:spcAft>
                <a:spcPts val="1600"/>
              </a:spcAft>
              <a:buClr>
                <a:schemeClr val="dk2"/>
              </a:buClr>
              <a:defRPr sz="1400">
                <a:solidFill>
                  <a:schemeClr val="dk2"/>
                </a:solidFill>
              </a:defRPr>
            </a:lvl7pPr>
            <a:lvl8pPr lvl="7" algn="l">
              <a:lnSpc>
                <a:spcPct val="115000"/>
              </a:lnSpc>
              <a:spcBef>
                <a:spcPts val="0"/>
              </a:spcBef>
              <a:spcAft>
                <a:spcPts val="1600"/>
              </a:spcAft>
              <a:buClr>
                <a:schemeClr val="dk2"/>
              </a:buClr>
              <a:defRPr sz="1400">
                <a:solidFill>
                  <a:schemeClr val="dk2"/>
                </a:solidFill>
              </a:defRPr>
            </a:lvl8pPr>
            <a:lvl9pPr lvl="8" algn="l">
              <a:lnSpc>
                <a:spcPct val="115000"/>
              </a:lnSpc>
              <a:spcBef>
                <a:spcPts val="0"/>
              </a:spcBef>
              <a:spcAft>
                <a:spcPts val="1600"/>
              </a:spcAft>
              <a:buClr>
                <a:schemeClr val="dk2"/>
              </a:buClr>
              <a:defRPr sz="1400">
                <a:solidFill>
                  <a:schemeClr val="dk2"/>
                </a:solidFill>
              </a:defRPr>
            </a:lvl9pPr>
          </a:lstStyle>
          <a:p>
            <a:endParaRPr/>
          </a:p>
        </p:txBody>
      </p:sp>
      <p:sp>
        <p:nvSpPr>
          <p:cNvPr id="116" name="Shape 116"/>
          <p:cNvSpPr txBox="1">
            <a:spLocks noGrp="1"/>
          </p:cNvSpPr>
          <p:nvPr>
            <p:ph type="sldNum" idx="12"/>
          </p:nvPr>
        </p:nvSpPr>
        <p:spPr>
          <a:xfrm>
            <a:off x="8472458" y="6217622"/>
            <a:ext cx="548700" cy="5247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chemeClr val="dk2"/>
                </a:solidFill>
              </a:rPr>
              <a:t>‹#›</a:t>
            </a:fld>
            <a:endParaRPr lang="en"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7"/>
            <a:ext cx="4572000" cy="68580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7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5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6217622"/>
            <a:ext cx="548700" cy="5247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gif"/><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ctrTitle"/>
          </p:nvPr>
        </p:nvSpPr>
        <p:spPr>
          <a:xfrm>
            <a:off x="311700" y="94867"/>
            <a:ext cx="8520600" cy="1442700"/>
          </a:xfrm>
          <a:prstGeom prst="rect">
            <a:avLst/>
          </a:prstGeom>
        </p:spPr>
        <p:txBody>
          <a:bodyPr wrap="square" lIns="91425" tIns="91425" rIns="91425" bIns="91425" anchor="b" anchorCtr="0">
            <a:noAutofit/>
          </a:bodyPr>
          <a:lstStyle/>
          <a:p>
            <a:pPr lvl="0">
              <a:spcBef>
                <a:spcPts val="0"/>
              </a:spcBef>
              <a:buNone/>
            </a:pPr>
            <a:r>
              <a:rPr lang="en">
                <a:solidFill>
                  <a:srgbClr val="980000"/>
                </a:solidFill>
              </a:rPr>
              <a:t>Cardiac Scan</a:t>
            </a:r>
          </a:p>
        </p:txBody>
      </p:sp>
      <p:sp>
        <p:nvSpPr>
          <p:cNvPr id="122" name="Shape 122"/>
          <p:cNvSpPr txBox="1">
            <a:spLocks noGrp="1"/>
          </p:cNvSpPr>
          <p:nvPr>
            <p:ph type="subTitle" idx="1"/>
          </p:nvPr>
        </p:nvSpPr>
        <p:spPr>
          <a:xfrm>
            <a:off x="311700" y="1537667"/>
            <a:ext cx="8520600" cy="13389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a:solidFill>
                  <a:srgbClr val="1C4587"/>
                </a:solidFill>
              </a:rPr>
              <a:t>A Non-contact and Continuous Heart-based User</a:t>
            </a:r>
          </a:p>
          <a:p>
            <a:pPr lvl="0">
              <a:spcBef>
                <a:spcPts val="0"/>
              </a:spcBef>
              <a:buNone/>
            </a:pPr>
            <a:r>
              <a:rPr lang="en">
                <a:solidFill>
                  <a:srgbClr val="1C4587"/>
                </a:solidFill>
              </a:rPr>
              <a:t>Authentication System</a:t>
            </a:r>
          </a:p>
        </p:txBody>
      </p:sp>
      <p:sp>
        <p:nvSpPr>
          <p:cNvPr id="123" name="Shape 123"/>
          <p:cNvSpPr txBox="1">
            <a:spLocks noGrp="1"/>
          </p:cNvSpPr>
          <p:nvPr>
            <p:ph type="subTitle" idx="1"/>
          </p:nvPr>
        </p:nvSpPr>
        <p:spPr>
          <a:xfrm>
            <a:off x="0" y="3488950"/>
            <a:ext cx="9144000" cy="1338900"/>
          </a:xfrm>
          <a:prstGeom prst="rect">
            <a:avLst/>
          </a:prstGeom>
        </p:spPr>
        <p:txBody>
          <a:bodyPr wrap="square" lIns="91425" tIns="91425" rIns="91425" bIns="91425" anchor="t" anchorCtr="0">
            <a:noAutofit/>
          </a:bodyPr>
          <a:lstStyle/>
          <a:p>
            <a:pPr lvl="0">
              <a:spcBef>
                <a:spcPts val="0"/>
              </a:spcBef>
              <a:buNone/>
            </a:pPr>
            <a:r>
              <a:rPr lang="en" sz="2400">
                <a:solidFill>
                  <a:srgbClr val="000000"/>
                </a:solidFill>
              </a:rPr>
              <a:t>Presenter: Feng Lin</a:t>
            </a:r>
          </a:p>
          <a:p>
            <a:pPr lvl="0" rtl="0">
              <a:spcBef>
                <a:spcPts val="0"/>
              </a:spcBef>
              <a:buNone/>
            </a:pPr>
            <a:r>
              <a:rPr lang="en" sz="2400">
                <a:solidFill>
                  <a:srgbClr val="000000"/>
                </a:solidFill>
              </a:rPr>
              <a:t>Chen Song, Yan Zhuang, Wenyao Xu, Changzhi Li, and Kui Ren</a:t>
            </a:r>
          </a:p>
        </p:txBody>
      </p:sp>
      <p:pic>
        <p:nvPicPr>
          <p:cNvPr id="124" name="Shape 124"/>
          <p:cNvPicPr preferRelativeResize="0"/>
          <p:nvPr/>
        </p:nvPicPr>
        <p:blipFill>
          <a:blip r:embed="rId3">
            <a:alphaModFix/>
          </a:blip>
          <a:stretch>
            <a:fillRect/>
          </a:stretch>
        </p:blipFill>
        <p:spPr>
          <a:xfrm>
            <a:off x="3396076" y="4954067"/>
            <a:ext cx="2505072" cy="1306599"/>
          </a:xfrm>
          <a:prstGeom prst="rect">
            <a:avLst/>
          </a:prstGeom>
          <a:noFill/>
          <a:ln>
            <a:noFill/>
          </a:ln>
        </p:spPr>
      </p:pic>
      <p:pic>
        <p:nvPicPr>
          <p:cNvPr id="125" name="Shape 125"/>
          <p:cNvPicPr preferRelativeResize="0"/>
          <p:nvPr/>
        </p:nvPicPr>
        <p:blipFill>
          <a:blip r:embed="rId4">
            <a:alphaModFix/>
          </a:blip>
          <a:stretch>
            <a:fillRect/>
          </a:stretch>
        </p:blipFill>
        <p:spPr>
          <a:xfrm>
            <a:off x="25400" y="5000093"/>
            <a:ext cx="3370676" cy="1348281"/>
          </a:xfrm>
          <a:prstGeom prst="rect">
            <a:avLst/>
          </a:prstGeom>
          <a:noFill/>
          <a:ln>
            <a:noFill/>
          </a:ln>
        </p:spPr>
      </p:pic>
      <p:pic>
        <p:nvPicPr>
          <p:cNvPr id="126" name="Shape 126"/>
          <p:cNvPicPr preferRelativeResize="0"/>
          <p:nvPr/>
        </p:nvPicPr>
        <p:blipFill>
          <a:blip r:embed="rId5">
            <a:alphaModFix/>
          </a:blip>
          <a:stretch>
            <a:fillRect/>
          </a:stretch>
        </p:blipFill>
        <p:spPr>
          <a:xfrm>
            <a:off x="6183750" y="5145399"/>
            <a:ext cx="2843474" cy="948299"/>
          </a:xfrm>
          <a:prstGeom prst="rect">
            <a:avLst/>
          </a:prstGeom>
          <a:noFill/>
          <a:ln>
            <a:noFill/>
          </a:ln>
        </p:spPr>
      </p:pic>
      <p:sp>
        <p:nvSpPr>
          <p:cNvPr id="127" name="Shape 127"/>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a:t>
            </a:fld>
            <a:endParaRPr lang="e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37650" y="401317"/>
            <a:ext cx="8520600" cy="763500"/>
          </a:xfrm>
          <a:prstGeom prst="rect">
            <a:avLst/>
          </a:prstGeom>
        </p:spPr>
        <p:txBody>
          <a:bodyPr wrap="square" lIns="91425" tIns="91425" rIns="91425" bIns="91425" anchor="t" anchorCtr="0">
            <a:noAutofit/>
          </a:bodyPr>
          <a:lstStyle/>
          <a:p>
            <a:pPr lvl="0" algn="ctr" rtl="0">
              <a:spcBef>
                <a:spcPts val="0"/>
              </a:spcBef>
              <a:buNone/>
            </a:pPr>
            <a:r>
              <a:rPr lang="en"/>
              <a:t>Why Cardiac Motion a unique identity? (2)</a:t>
            </a:r>
          </a:p>
          <a:p>
            <a:pPr lvl="0">
              <a:spcBef>
                <a:spcPts val="0"/>
              </a:spcBef>
              <a:buNone/>
            </a:pPr>
            <a:endParaRPr/>
          </a:p>
        </p:txBody>
      </p:sp>
      <p:sp>
        <p:nvSpPr>
          <p:cNvPr id="215" name="Shape 21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10</a:t>
            </a:fld>
            <a:endParaRPr lang="en"/>
          </a:p>
        </p:txBody>
      </p:sp>
      <p:sp>
        <p:nvSpPr>
          <p:cNvPr id="216" name="Shape 216"/>
          <p:cNvSpPr txBox="1"/>
          <p:nvPr/>
        </p:nvSpPr>
        <p:spPr>
          <a:xfrm>
            <a:off x="311700" y="6217625"/>
            <a:ext cx="8520600" cy="524700"/>
          </a:xfrm>
          <a:prstGeom prst="rect">
            <a:avLst/>
          </a:prstGeom>
          <a:noFill/>
          <a:ln>
            <a:noFill/>
          </a:ln>
        </p:spPr>
        <p:txBody>
          <a:bodyPr wrap="square" lIns="91425" tIns="91425" rIns="91425" bIns="91425" anchor="ctr" anchorCtr="0">
            <a:noAutofit/>
          </a:bodyPr>
          <a:lstStyle/>
          <a:p>
            <a:pPr lvl="0" rtl="0">
              <a:lnSpc>
                <a:spcPct val="115000"/>
              </a:lnSpc>
              <a:spcBef>
                <a:spcPts val="0"/>
              </a:spcBef>
              <a:buNone/>
            </a:pPr>
            <a:r>
              <a:rPr lang="en" sz="1100">
                <a:solidFill>
                  <a:schemeClr val="dk1"/>
                </a:solidFill>
              </a:rPr>
              <a:t>[1] M. Carlsson, P. Cain, C. Holmqvist, F. Stahlberg, S. Lundback, and H. Arheden, “Total heart volume variation throughout the cardiac cycle in humans,” American Journal of Physiology-Heart and Circulatory Physiology, vol. 287, no. 1, pp. H243–H250, 2004.</a:t>
            </a:r>
          </a:p>
        </p:txBody>
      </p:sp>
      <p:grpSp>
        <p:nvGrpSpPr>
          <p:cNvPr id="217" name="Shape 217"/>
          <p:cNvGrpSpPr/>
          <p:nvPr/>
        </p:nvGrpSpPr>
        <p:grpSpPr>
          <a:xfrm rot="2700000">
            <a:off x="902967" y="1558908"/>
            <a:ext cx="2726260" cy="2546976"/>
            <a:chOff x="363524" y="1258050"/>
            <a:chExt cx="2726286" cy="2547000"/>
          </a:xfrm>
        </p:grpSpPr>
        <p:sp>
          <p:nvSpPr>
            <p:cNvPr id="218" name="Shape 218"/>
            <p:cNvSpPr/>
            <p:nvPr/>
          </p:nvSpPr>
          <p:spPr>
            <a:xfrm rot="2700000">
              <a:off x="1356161" y="1011412"/>
              <a:ext cx="561726" cy="3040276"/>
            </a:xfrm>
            <a:prstGeom prst="roundRect">
              <a:avLst>
                <a:gd name="adj" fmla="val 50000"/>
              </a:avLst>
            </a:prstGeom>
            <a:solidFill>
              <a:srgbClr val="004D40"/>
            </a:solidFill>
            <a:ln>
              <a:noFill/>
            </a:ln>
          </p:spPr>
          <p:txBody>
            <a:bodyPr wrap="square" lIns="91425" tIns="91425" rIns="91425" bIns="91425" anchor="ctr" anchorCtr="0">
              <a:noAutofit/>
            </a:bodyPr>
            <a:lstStyle/>
            <a:p>
              <a:pPr lvl="0">
                <a:spcBef>
                  <a:spcPts val="0"/>
                </a:spcBef>
                <a:buNone/>
              </a:pPr>
              <a:endParaRPr sz="2400"/>
            </a:p>
          </p:txBody>
        </p:sp>
        <p:sp>
          <p:nvSpPr>
            <p:cNvPr id="219" name="Shape 219"/>
            <p:cNvSpPr/>
            <p:nvPr/>
          </p:nvSpPr>
          <p:spPr>
            <a:xfrm>
              <a:off x="580539"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lvl="0" algn="ctr">
                <a:spcBef>
                  <a:spcPts val="0"/>
                </a:spcBef>
                <a:buNone/>
              </a:pPr>
              <a:r>
                <a:rPr lang="en" b="1">
                  <a:solidFill>
                    <a:srgbClr val="004D40"/>
                  </a:solidFill>
                  <a:latin typeface="Roboto"/>
                  <a:ea typeface="Roboto"/>
                  <a:cs typeface="Roboto"/>
                  <a:sym typeface="Roboto"/>
                </a:rPr>
                <a:t>1</a:t>
              </a:r>
            </a:p>
          </p:txBody>
        </p:sp>
        <p:sp>
          <p:nvSpPr>
            <p:cNvPr id="220" name="Shape 220"/>
            <p:cNvSpPr txBox="1"/>
            <p:nvPr/>
          </p:nvSpPr>
          <p:spPr>
            <a:xfrm rot="-2700000">
              <a:off x="567889" y="2239754"/>
              <a:ext cx="2336422" cy="393293"/>
            </a:xfrm>
            <a:prstGeom prst="rect">
              <a:avLst/>
            </a:prstGeom>
            <a:noFill/>
            <a:ln>
              <a:noFill/>
            </a:ln>
          </p:spPr>
          <p:txBody>
            <a:bodyPr wrap="square" lIns="91425" tIns="91425" rIns="91425" bIns="91425" anchor="ctr" anchorCtr="0">
              <a:noAutofit/>
            </a:bodyPr>
            <a:lstStyle/>
            <a:p>
              <a:pPr lvl="0">
                <a:lnSpc>
                  <a:spcPct val="115000"/>
                </a:lnSpc>
                <a:spcBef>
                  <a:spcPts val="0"/>
                </a:spcBef>
                <a:buSzPct val="45833"/>
                <a:buNone/>
              </a:pPr>
              <a:r>
                <a:rPr lang="en" sz="2400" b="1">
                  <a:solidFill>
                    <a:srgbClr val="FFFFFF"/>
                  </a:solidFill>
                  <a:latin typeface="Roboto"/>
                  <a:ea typeface="Roboto"/>
                  <a:cs typeface="Roboto"/>
                  <a:sym typeface="Roboto"/>
                </a:rPr>
                <a:t>Volumes</a:t>
              </a:r>
            </a:p>
          </p:txBody>
        </p:sp>
        <p:sp>
          <p:nvSpPr>
            <p:cNvPr id="221" name="Shape 221"/>
            <p:cNvSpPr txBox="1"/>
            <p:nvPr/>
          </p:nvSpPr>
          <p:spPr>
            <a:xfrm rot="-2700000">
              <a:off x="1029496" y="2550697"/>
              <a:ext cx="2203628" cy="507420"/>
            </a:xfrm>
            <a:prstGeom prst="rect">
              <a:avLst/>
            </a:prstGeom>
            <a:noFill/>
            <a:ln>
              <a:noFill/>
            </a:ln>
          </p:spPr>
          <p:txBody>
            <a:bodyPr wrap="square" lIns="91425" tIns="91425" rIns="91425" bIns="91425" anchor="t" anchorCtr="0">
              <a:noAutofit/>
            </a:bodyPr>
            <a:lstStyle/>
            <a:p>
              <a:pPr lvl="0">
                <a:spcBef>
                  <a:spcPts val="0"/>
                </a:spcBef>
                <a:spcAft>
                  <a:spcPts val="1600"/>
                </a:spcAft>
                <a:buNone/>
              </a:pPr>
              <a:endParaRPr sz="2400" b="1">
                <a:solidFill>
                  <a:srgbClr val="434343"/>
                </a:solidFill>
                <a:latin typeface="Roboto"/>
                <a:ea typeface="Roboto"/>
                <a:cs typeface="Roboto"/>
                <a:sym typeface="Roboto"/>
              </a:endParaRPr>
            </a:p>
          </p:txBody>
        </p:sp>
      </p:grpSp>
      <p:grpSp>
        <p:nvGrpSpPr>
          <p:cNvPr id="222" name="Shape 222"/>
          <p:cNvGrpSpPr/>
          <p:nvPr/>
        </p:nvGrpSpPr>
        <p:grpSpPr>
          <a:xfrm rot="2700000">
            <a:off x="902966" y="2545143"/>
            <a:ext cx="2726260" cy="2546976"/>
            <a:chOff x="2273746" y="1258050"/>
            <a:chExt cx="2726286" cy="2547000"/>
          </a:xfrm>
        </p:grpSpPr>
        <p:sp>
          <p:nvSpPr>
            <p:cNvPr id="223" name="Shape 223"/>
            <p:cNvSpPr/>
            <p:nvPr/>
          </p:nvSpPr>
          <p:spPr>
            <a:xfrm rot="2700000">
              <a:off x="3266383" y="1011412"/>
              <a:ext cx="561726" cy="3040276"/>
            </a:xfrm>
            <a:prstGeom prst="roundRect">
              <a:avLst>
                <a:gd name="adj" fmla="val 50000"/>
              </a:avLst>
            </a:prstGeom>
            <a:solidFill>
              <a:srgbClr val="00695C"/>
            </a:solidFill>
            <a:ln>
              <a:noFill/>
            </a:ln>
          </p:spPr>
          <p:txBody>
            <a:bodyPr wrap="square" lIns="91425" tIns="91425" rIns="91425" bIns="91425" anchor="ctr" anchorCtr="0">
              <a:noAutofit/>
            </a:bodyPr>
            <a:lstStyle/>
            <a:p>
              <a:pPr lvl="0">
                <a:spcBef>
                  <a:spcPts val="0"/>
                </a:spcBef>
                <a:buNone/>
              </a:pPr>
              <a:endParaRPr/>
            </a:p>
          </p:txBody>
        </p:sp>
        <p:sp>
          <p:nvSpPr>
            <p:cNvPr id="224" name="Shape 224"/>
            <p:cNvSpPr/>
            <p:nvPr/>
          </p:nvSpPr>
          <p:spPr>
            <a:xfrm>
              <a:off x="2490761"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wrap="square" lIns="91425" tIns="91425" rIns="91425" bIns="91425" anchor="ctr" anchorCtr="0">
              <a:noAutofit/>
            </a:bodyPr>
            <a:lstStyle/>
            <a:p>
              <a:pPr lvl="0" algn="ctr">
                <a:spcBef>
                  <a:spcPts val="0"/>
                </a:spcBef>
                <a:buNone/>
              </a:pPr>
              <a:r>
                <a:rPr lang="en" sz="1200" b="1">
                  <a:solidFill>
                    <a:srgbClr val="00695C"/>
                  </a:solidFill>
                  <a:latin typeface="Roboto"/>
                  <a:ea typeface="Roboto"/>
                  <a:cs typeface="Roboto"/>
                  <a:sym typeface="Roboto"/>
                </a:rPr>
                <a:t>2</a:t>
              </a:r>
            </a:p>
          </p:txBody>
        </p:sp>
        <p:sp>
          <p:nvSpPr>
            <p:cNvPr id="225" name="Shape 225"/>
            <p:cNvSpPr txBox="1"/>
            <p:nvPr/>
          </p:nvSpPr>
          <p:spPr>
            <a:xfrm rot="-2700000">
              <a:off x="2473968" y="2237954"/>
              <a:ext cx="2341513" cy="393293"/>
            </a:xfrm>
            <a:prstGeom prst="rect">
              <a:avLst/>
            </a:prstGeom>
            <a:noFill/>
            <a:ln>
              <a:noFill/>
            </a:ln>
          </p:spPr>
          <p:txBody>
            <a:bodyPr wrap="square" lIns="91425" tIns="91425" rIns="91425" bIns="91425" anchor="ctr" anchorCtr="0">
              <a:noAutofit/>
            </a:bodyPr>
            <a:lstStyle/>
            <a:p>
              <a:pPr lvl="0">
                <a:lnSpc>
                  <a:spcPct val="115000"/>
                </a:lnSpc>
                <a:spcBef>
                  <a:spcPts val="0"/>
                </a:spcBef>
                <a:buSzPct val="45833"/>
                <a:buNone/>
              </a:pPr>
              <a:r>
                <a:rPr lang="en" sz="2400" b="1">
                  <a:solidFill>
                    <a:srgbClr val="FFFFFF"/>
                  </a:solidFill>
                  <a:latin typeface="Roboto"/>
                  <a:ea typeface="Roboto"/>
                  <a:cs typeface="Roboto"/>
                  <a:sym typeface="Roboto"/>
                </a:rPr>
                <a:t>Surface Shape</a:t>
              </a:r>
            </a:p>
          </p:txBody>
        </p:sp>
        <p:sp>
          <p:nvSpPr>
            <p:cNvPr id="226" name="Shape 226"/>
            <p:cNvSpPr txBox="1"/>
            <p:nvPr/>
          </p:nvSpPr>
          <p:spPr>
            <a:xfrm rot="-2700000">
              <a:off x="2939718" y="2550697"/>
              <a:ext cx="2203628" cy="507420"/>
            </a:xfrm>
            <a:prstGeom prst="rect">
              <a:avLst/>
            </a:prstGeom>
            <a:noFill/>
            <a:ln>
              <a:noFill/>
            </a:ln>
          </p:spPr>
          <p:txBody>
            <a:bodyPr wrap="square" lIns="91425" tIns="91425" rIns="91425" bIns="91425" anchor="t" anchorCtr="0">
              <a:noAutofit/>
            </a:bodyPr>
            <a:lstStyle/>
            <a:p>
              <a:pPr lvl="0">
                <a:spcBef>
                  <a:spcPts val="0"/>
                </a:spcBef>
                <a:spcAft>
                  <a:spcPts val="1600"/>
                </a:spcAft>
                <a:buNone/>
              </a:pPr>
              <a:endParaRPr sz="800" b="1">
                <a:solidFill>
                  <a:srgbClr val="434343"/>
                </a:solidFill>
                <a:latin typeface="Roboto"/>
                <a:ea typeface="Roboto"/>
                <a:cs typeface="Roboto"/>
                <a:sym typeface="Roboto"/>
              </a:endParaRPr>
            </a:p>
          </p:txBody>
        </p:sp>
      </p:grpSp>
      <p:sp>
        <p:nvSpPr>
          <p:cNvPr id="227" name="Shape 227"/>
          <p:cNvSpPr txBox="1"/>
          <p:nvPr/>
        </p:nvSpPr>
        <p:spPr>
          <a:xfrm>
            <a:off x="337650" y="4696775"/>
            <a:ext cx="8468700" cy="1320300"/>
          </a:xfrm>
          <a:prstGeom prst="rect">
            <a:avLst/>
          </a:prstGeom>
          <a:noFill/>
          <a:ln>
            <a:noFill/>
          </a:ln>
        </p:spPr>
        <p:txBody>
          <a:bodyPr wrap="square" lIns="91425" tIns="91425" rIns="91425" bIns="91425" anchor="ctr" anchorCtr="0">
            <a:noAutofit/>
          </a:bodyPr>
          <a:lstStyle/>
          <a:p>
            <a:pPr lvl="0" algn="ctr" rtl="0">
              <a:lnSpc>
                <a:spcPct val="115000"/>
              </a:lnSpc>
              <a:spcBef>
                <a:spcPts val="0"/>
              </a:spcBef>
              <a:buNone/>
            </a:pPr>
            <a:r>
              <a:rPr lang="en" sz="3000" dirty="0">
                <a:solidFill>
                  <a:srgbClr val="073763"/>
                </a:solidFill>
              </a:rPr>
              <a:t>No two persons have the same heart structure and related muscle and tissues</a:t>
            </a:r>
            <a:r>
              <a:rPr lang="en" sz="1800" dirty="0">
                <a:solidFill>
                  <a:srgbClr val="073763"/>
                </a:solidFill>
              </a:rPr>
              <a:t>[1]</a:t>
            </a:r>
            <a:r>
              <a:rPr lang="en" sz="3000" dirty="0">
                <a:solidFill>
                  <a:srgbClr val="073763"/>
                </a:solidFill>
              </a:rPr>
              <a:t>.</a:t>
            </a:r>
          </a:p>
        </p:txBody>
      </p:sp>
      <p:pic>
        <p:nvPicPr>
          <p:cNvPr id="228" name="Shape 228"/>
          <p:cNvPicPr preferRelativeResize="0"/>
          <p:nvPr/>
        </p:nvPicPr>
        <p:blipFill>
          <a:blip r:embed="rId3">
            <a:alphaModFix/>
          </a:blip>
          <a:stretch>
            <a:fillRect/>
          </a:stretch>
        </p:blipFill>
        <p:spPr>
          <a:xfrm>
            <a:off x="4888939" y="1716176"/>
            <a:ext cx="3442511" cy="2939924"/>
          </a:xfrm>
          <a:prstGeom prst="rect">
            <a:avLst/>
          </a:prstGeom>
          <a:noFill/>
          <a:ln>
            <a:noFill/>
          </a:ln>
        </p:spPr>
      </p:pic>
      <p:sp>
        <p:nvSpPr>
          <p:cNvPr id="229" name="Shape 229"/>
          <p:cNvSpPr txBox="1"/>
          <p:nvPr/>
        </p:nvSpPr>
        <p:spPr>
          <a:xfrm>
            <a:off x="2630675" y="1085700"/>
            <a:ext cx="4355400" cy="589800"/>
          </a:xfrm>
          <a:prstGeom prst="rect">
            <a:avLst/>
          </a:prstGeom>
          <a:noFill/>
          <a:ln>
            <a:noFill/>
          </a:ln>
        </p:spPr>
        <p:txBody>
          <a:bodyPr wrap="square" lIns="91425" tIns="91425" rIns="91425" bIns="91425" anchor="t" anchorCtr="0">
            <a:noAutofit/>
          </a:bodyPr>
          <a:lstStyle/>
          <a:p>
            <a:pPr lvl="0">
              <a:spcBef>
                <a:spcPts val="0"/>
              </a:spcBef>
              <a:buNone/>
            </a:pPr>
            <a:r>
              <a:rPr lang="en" sz="2400" b="1"/>
              <a:t>Heart Geometry Difference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311700" y="433481"/>
            <a:ext cx="8520600" cy="1160400"/>
          </a:xfrm>
          <a:prstGeom prst="rect">
            <a:avLst/>
          </a:prstGeom>
        </p:spPr>
        <p:txBody>
          <a:bodyPr wrap="square" lIns="91425" tIns="91425" rIns="91425" bIns="91425" anchor="t" anchorCtr="0">
            <a:noAutofit/>
          </a:bodyPr>
          <a:lstStyle/>
          <a:p>
            <a:pPr lvl="0" algn="ctr" rtl="0">
              <a:lnSpc>
                <a:spcPct val="100000"/>
              </a:lnSpc>
              <a:spcBef>
                <a:spcPts val="0"/>
              </a:spcBef>
              <a:spcAft>
                <a:spcPts val="0"/>
              </a:spcAft>
              <a:buClr>
                <a:schemeClr val="dk1"/>
              </a:buClr>
              <a:buSzPct val="39285"/>
              <a:buFont typeface="Arial"/>
              <a:buNone/>
            </a:pPr>
            <a:r>
              <a:rPr lang="en" sz="2800">
                <a:solidFill>
                  <a:schemeClr val="dk1"/>
                </a:solidFill>
              </a:rPr>
              <a:t>Why Cardiac Motion a unique identity? (3)</a:t>
            </a:r>
          </a:p>
          <a:p>
            <a:pPr lvl="0" rtl="0">
              <a:spcBef>
                <a:spcPts val="0"/>
              </a:spcBef>
              <a:buNone/>
            </a:pPr>
            <a:endParaRPr sz="3000"/>
          </a:p>
        </p:txBody>
      </p:sp>
      <p:sp>
        <p:nvSpPr>
          <p:cNvPr id="235" name="Shape 23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11</a:t>
            </a:fld>
            <a:endParaRPr lang="en"/>
          </a:p>
        </p:txBody>
      </p:sp>
      <p:pic>
        <p:nvPicPr>
          <p:cNvPr id="236" name="Shape 236"/>
          <p:cNvPicPr preferRelativeResize="0"/>
          <p:nvPr/>
        </p:nvPicPr>
        <p:blipFill>
          <a:blip r:embed="rId3">
            <a:alphaModFix/>
          </a:blip>
          <a:stretch>
            <a:fillRect/>
          </a:stretch>
        </p:blipFill>
        <p:spPr>
          <a:xfrm>
            <a:off x="7691388" y="2561419"/>
            <a:ext cx="781050" cy="923925"/>
          </a:xfrm>
          <a:prstGeom prst="rect">
            <a:avLst/>
          </a:prstGeom>
          <a:noFill/>
          <a:ln>
            <a:noFill/>
          </a:ln>
        </p:spPr>
      </p:pic>
      <p:pic>
        <p:nvPicPr>
          <p:cNvPr id="237" name="Shape 237"/>
          <p:cNvPicPr preferRelativeResize="0"/>
          <p:nvPr/>
        </p:nvPicPr>
        <p:blipFill>
          <a:blip r:embed="rId3">
            <a:alphaModFix/>
          </a:blip>
          <a:stretch>
            <a:fillRect/>
          </a:stretch>
        </p:blipFill>
        <p:spPr>
          <a:xfrm flipH="1">
            <a:off x="514197" y="2561413"/>
            <a:ext cx="781050" cy="923925"/>
          </a:xfrm>
          <a:prstGeom prst="rect">
            <a:avLst/>
          </a:prstGeom>
          <a:noFill/>
          <a:ln>
            <a:noFill/>
          </a:ln>
        </p:spPr>
      </p:pic>
      <p:pic>
        <p:nvPicPr>
          <p:cNvPr id="238" name="Shape 238"/>
          <p:cNvPicPr preferRelativeResize="0"/>
          <p:nvPr/>
        </p:nvPicPr>
        <p:blipFill>
          <a:blip r:embed="rId4">
            <a:alphaModFix/>
          </a:blip>
          <a:stretch>
            <a:fillRect/>
          </a:stretch>
        </p:blipFill>
        <p:spPr>
          <a:xfrm>
            <a:off x="1372150" y="2093668"/>
            <a:ext cx="628712" cy="1160400"/>
          </a:xfrm>
          <a:prstGeom prst="rect">
            <a:avLst/>
          </a:prstGeom>
          <a:noFill/>
          <a:ln>
            <a:noFill/>
          </a:ln>
        </p:spPr>
      </p:pic>
      <p:pic>
        <p:nvPicPr>
          <p:cNvPr id="239" name="Shape 239"/>
          <p:cNvPicPr preferRelativeResize="0"/>
          <p:nvPr/>
        </p:nvPicPr>
        <p:blipFill>
          <a:blip r:embed="rId4">
            <a:alphaModFix/>
          </a:blip>
          <a:stretch>
            <a:fillRect/>
          </a:stretch>
        </p:blipFill>
        <p:spPr>
          <a:xfrm flipH="1">
            <a:off x="7075661" y="2122713"/>
            <a:ext cx="548700" cy="1160400"/>
          </a:xfrm>
          <a:prstGeom prst="rect">
            <a:avLst/>
          </a:prstGeom>
          <a:noFill/>
          <a:ln>
            <a:noFill/>
          </a:ln>
        </p:spPr>
      </p:pic>
      <p:pic>
        <p:nvPicPr>
          <p:cNvPr id="240" name="Shape 240"/>
          <p:cNvPicPr preferRelativeResize="0"/>
          <p:nvPr/>
        </p:nvPicPr>
        <p:blipFill>
          <a:blip r:embed="rId5">
            <a:alphaModFix/>
          </a:blip>
          <a:stretch>
            <a:fillRect/>
          </a:stretch>
        </p:blipFill>
        <p:spPr>
          <a:xfrm>
            <a:off x="3988413" y="1751552"/>
            <a:ext cx="1166150" cy="1502525"/>
          </a:xfrm>
          <a:prstGeom prst="rect">
            <a:avLst/>
          </a:prstGeom>
          <a:noFill/>
          <a:ln>
            <a:noFill/>
          </a:ln>
        </p:spPr>
      </p:pic>
      <p:cxnSp>
        <p:nvCxnSpPr>
          <p:cNvPr id="241" name="Shape 241"/>
          <p:cNvCxnSpPr/>
          <p:nvPr/>
        </p:nvCxnSpPr>
        <p:spPr>
          <a:xfrm rot="10800000">
            <a:off x="5553688" y="2693600"/>
            <a:ext cx="1089600" cy="600"/>
          </a:xfrm>
          <a:prstGeom prst="straightConnector1">
            <a:avLst/>
          </a:prstGeom>
          <a:noFill/>
          <a:ln w="9525" cap="flat" cmpd="sng">
            <a:solidFill>
              <a:schemeClr val="dk2"/>
            </a:solidFill>
            <a:prstDash val="dash"/>
            <a:round/>
            <a:headEnd type="none" w="lg" len="lg"/>
            <a:tailEnd type="triangle" w="lg" len="lg"/>
          </a:ln>
        </p:spPr>
      </p:cxnSp>
      <p:cxnSp>
        <p:nvCxnSpPr>
          <p:cNvPr id="242" name="Shape 242"/>
          <p:cNvCxnSpPr/>
          <p:nvPr/>
        </p:nvCxnSpPr>
        <p:spPr>
          <a:xfrm>
            <a:off x="2322476" y="2689944"/>
            <a:ext cx="1344300" cy="3900"/>
          </a:xfrm>
          <a:prstGeom prst="straightConnector1">
            <a:avLst/>
          </a:prstGeom>
          <a:noFill/>
          <a:ln w="9525" cap="flat" cmpd="sng">
            <a:solidFill>
              <a:schemeClr val="dk2"/>
            </a:solidFill>
            <a:prstDash val="dash"/>
            <a:round/>
            <a:headEnd type="none" w="lg" len="lg"/>
            <a:tailEnd type="triangle" w="lg" len="lg"/>
          </a:ln>
        </p:spPr>
      </p:cxnSp>
      <p:sp>
        <p:nvSpPr>
          <p:cNvPr id="243" name="Shape 243"/>
          <p:cNvSpPr txBox="1"/>
          <p:nvPr/>
        </p:nvSpPr>
        <p:spPr>
          <a:xfrm>
            <a:off x="2153550" y="1085700"/>
            <a:ext cx="5242800" cy="589800"/>
          </a:xfrm>
          <a:prstGeom prst="rect">
            <a:avLst/>
          </a:prstGeom>
          <a:noFill/>
          <a:ln>
            <a:noFill/>
          </a:ln>
        </p:spPr>
        <p:txBody>
          <a:bodyPr wrap="square" lIns="91425" tIns="91425" rIns="91425" bIns="91425" anchor="t" anchorCtr="0">
            <a:noAutofit/>
          </a:bodyPr>
          <a:lstStyle/>
          <a:p>
            <a:pPr lvl="0" rtl="0">
              <a:spcBef>
                <a:spcPts val="0"/>
              </a:spcBef>
              <a:buNone/>
            </a:pPr>
            <a:r>
              <a:rPr lang="en" sz="2400" b="1"/>
              <a:t>Geometry Information Acquisition</a:t>
            </a:r>
          </a:p>
        </p:txBody>
      </p:sp>
      <p:sp>
        <p:nvSpPr>
          <p:cNvPr id="244" name="Shape 244"/>
          <p:cNvSpPr txBox="1"/>
          <p:nvPr/>
        </p:nvSpPr>
        <p:spPr>
          <a:xfrm>
            <a:off x="3396950" y="3735375"/>
            <a:ext cx="2538000" cy="524700"/>
          </a:xfrm>
          <a:prstGeom prst="rect">
            <a:avLst/>
          </a:prstGeom>
          <a:noFill/>
          <a:ln>
            <a:noFill/>
          </a:ln>
        </p:spPr>
        <p:txBody>
          <a:bodyPr wrap="square" lIns="91425" tIns="91425" rIns="91425" bIns="91425" anchor="t" anchorCtr="0">
            <a:noAutofit/>
          </a:bodyPr>
          <a:lstStyle/>
          <a:p>
            <a:pPr lvl="0" rtl="0">
              <a:spcBef>
                <a:spcPts val="0"/>
              </a:spcBef>
              <a:buNone/>
            </a:pPr>
            <a:endParaRPr/>
          </a:p>
        </p:txBody>
      </p:sp>
      <p:sp>
        <p:nvSpPr>
          <p:cNvPr id="245" name="Shape 245"/>
          <p:cNvSpPr txBox="1"/>
          <p:nvPr/>
        </p:nvSpPr>
        <p:spPr>
          <a:xfrm>
            <a:off x="2922650" y="3555900"/>
            <a:ext cx="1691100" cy="397500"/>
          </a:xfrm>
          <a:prstGeom prst="rect">
            <a:avLst/>
          </a:prstGeom>
          <a:noFill/>
          <a:ln>
            <a:noFill/>
          </a:ln>
        </p:spPr>
        <p:txBody>
          <a:bodyPr wrap="square" lIns="91425" tIns="91425" rIns="91425" bIns="91425" anchor="t" anchorCtr="0">
            <a:noAutofit/>
          </a:bodyPr>
          <a:lstStyle/>
          <a:p>
            <a:pPr lvl="0">
              <a:spcBef>
                <a:spcPts val="0"/>
              </a:spcBef>
              <a:buNone/>
            </a:pPr>
            <a:r>
              <a:rPr lang="en" sz="1800"/>
              <a:t>Right Atrium</a:t>
            </a:r>
          </a:p>
          <a:p>
            <a:pPr lvl="0">
              <a:spcBef>
                <a:spcPts val="0"/>
              </a:spcBef>
              <a:buNone/>
            </a:pPr>
            <a:r>
              <a:rPr lang="en" sz="1800"/>
              <a:t>Right Ventricle</a:t>
            </a:r>
          </a:p>
        </p:txBody>
      </p:sp>
      <p:sp>
        <p:nvSpPr>
          <p:cNvPr id="246" name="Shape 246"/>
          <p:cNvSpPr txBox="1"/>
          <p:nvPr/>
        </p:nvSpPr>
        <p:spPr>
          <a:xfrm>
            <a:off x="4895750" y="3555900"/>
            <a:ext cx="1691100" cy="397500"/>
          </a:xfrm>
          <a:prstGeom prst="rect">
            <a:avLst/>
          </a:prstGeom>
          <a:noFill/>
          <a:ln>
            <a:noFill/>
          </a:ln>
        </p:spPr>
        <p:txBody>
          <a:bodyPr wrap="square" lIns="91425" tIns="91425" rIns="91425" bIns="91425" anchor="t" anchorCtr="0">
            <a:noAutofit/>
          </a:bodyPr>
          <a:lstStyle/>
          <a:p>
            <a:pPr lvl="0">
              <a:spcBef>
                <a:spcPts val="0"/>
              </a:spcBef>
              <a:buNone/>
            </a:pPr>
            <a:r>
              <a:rPr lang="en" sz="1800"/>
              <a:t>Left Atrium</a:t>
            </a:r>
          </a:p>
          <a:p>
            <a:pPr lvl="0" rtl="0">
              <a:spcBef>
                <a:spcPts val="0"/>
              </a:spcBef>
              <a:buNone/>
            </a:pPr>
            <a:r>
              <a:rPr lang="en" sz="1800"/>
              <a:t>Left Ventricle</a:t>
            </a:r>
          </a:p>
        </p:txBody>
      </p:sp>
      <p:sp>
        <p:nvSpPr>
          <p:cNvPr id="247" name="Shape 247"/>
          <p:cNvSpPr/>
          <p:nvPr/>
        </p:nvSpPr>
        <p:spPr>
          <a:xfrm>
            <a:off x="3998725" y="1822575"/>
            <a:ext cx="691500" cy="1502400"/>
          </a:xfrm>
          <a:prstGeom prst="ellipse">
            <a:avLst/>
          </a:prstGeom>
          <a:noFill/>
          <a:ln w="2857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980000"/>
              </a:solidFill>
            </a:endParaRPr>
          </a:p>
        </p:txBody>
      </p:sp>
      <p:sp>
        <p:nvSpPr>
          <p:cNvPr id="248" name="Shape 248"/>
          <p:cNvSpPr/>
          <p:nvPr/>
        </p:nvSpPr>
        <p:spPr>
          <a:xfrm>
            <a:off x="4613750" y="1822588"/>
            <a:ext cx="691500" cy="1431600"/>
          </a:xfrm>
          <a:prstGeom prst="ellipse">
            <a:avLst/>
          </a:prstGeom>
          <a:noFill/>
          <a:ln w="28575" cap="flat" cmpd="sng">
            <a:solidFill>
              <a:srgbClr val="38761D"/>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solidFill>
                <a:srgbClr val="980000"/>
              </a:solidFill>
            </a:endParaRPr>
          </a:p>
        </p:txBody>
      </p:sp>
      <p:cxnSp>
        <p:nvCxnSpPr>
          <p:cNvPr id="249" name="Shape 249"/>
          <p:cNvCxnSpPr>
            <a:endCxn id="247" idx="3"/>
          </p:cNvCxnSpPr>
          <p:nvPr/>
        </p:nvCxnSpPr>
        <p:spPr>
          <a:xfrm rot="10800000" flipH="1">
            <a:off x="3499393" y="3104954"/>
            <a:ext cx="600600" cy="398400"/>
          </a:xfrm>
          <a:prstGeom prst="straightConnector1">
            <a:avLst/>
          </a:prstGeom>
          <a:noFill/>
          <a:ln w="28575" cap="flat" cmpd="sng">
            <a:solidFill>
              <a:srgbClr val="0000FF"/>
            </a:solidFill>
            <a:prstDash val="solid"/>
            <a:round/>
            <a:headEnd type="none" w="lg" len="lg"/>
            <a:tailEnd type="triangle" w="lg" len="lg"/>
          </a:ln>
        </p:spPr>
      </p:cxnSp>
      <p:cxnSp>
        <p:nvCxnSpPr>
          <p:cNvPr id="250" name="Shape 250"/>
          <p:cNvCxnSpPr>
            <a:stCxn id="246" idx="0"/>
          </p:cNvCxnSpPr>
          <p:nvPr/>
        </p:nvCxnSpPr>
        <p:spPr>
          <a:xfrm rot="10800000">
            <a:off x="5214200" y="3059100"/>
            <a:ext cx="527100" cy="496800"/>
          </a:xfrm>
          <a:prstGeom prst="straightConnector1">
            <a:avLst/>
          </a:prstGeom>
          <a:noFill/>
          <a:ln w="28575" cap="flat" cmpd="sng">
            <a:solidFill>
              <a:srgbClr val="38761D"/>
            </a:solidFill>
            <a:prstDash val="solid"/>
            <a:round/>
            <a:headEnd type="none" w="lg" len="lg"/>
            <a:tailEnd type="triangle" w="lg" len="lg"/>
          </a:ln>
        </p:spPr>
      </p:cxnSp>
      <p:sp>
        <p:nvSpPr>
          <p:cNvPr id="251" name="Shape 251"/>
          <p:cNvSpPr txBox="1"/>
          <p:nvPr/>
        </p:nvSpPr>
        <p:spPr>
          <a:xfrm>
            <a:off x="2691925" y="5869525"/>
            <a:ext cx="3768600" cy="718800"/>
          </a:xfrm>
          <a:prstGeom prst="rect">
            <a:avLst/>
          </a:prstGeom>
          <a:noFill/>
          <a:ln w="9525" cap="flat" cmpd="sng">
            <a:solidFill>
              <a:srgbClr val="000000"/>
            </a:solidFill>
            <a:prstDash val="dash"/>
            <a:round/>
            <a:headEnd type="none" w="med" len="med"/>
            <a:tailEnd type="none" w="med" len="med"/>
          </a:ln>
        </p:spPr>
        <p:txBody>
          <a:bodyPr wrap="square" lIns="91425" tIns="91425" rIns="91425" bIns="91425" anchor="t" anchorCtr="0">
            <a:noAutofit/>
          </a:bodyPr>
          <a:lstStyle/>
          <a:p>
            <a:pPr lvl="0" algn="ctr" rtl="0">
              <a:spcBef>
                <a:spcPts val="1000"/>
              </a:spcBef>
              <a:buNone/>
            </a:pPr>
            <a:r>
              <a:rPr lang="en" sz="2400"/>
              <a:t>Multiple Direction Sensing</a:t>
            </a:r>
          </a:p>
        </p:txBody>
      </p:sp>
      <p:sp>
        <p:nvSpPr>
          <p:cNvPr id="252" name="Shape 252"/>
          <p:cNvSpPr txBox="1"/>
          <p:nvPr/>
        </p:nvSpPr>
        <p:spPr>
          <a:xfrm>
            <a:off x="4590950" y="4670475"/>
            <a:ext cx="2228700" cy="718800"/>
          </a:xfrm>
          <a:prstGeom prst="rect">
            <a:avLst/>
          </a:prstGeom>
          <a:noFill/>
          <a:ln w="9525" cap="flat" cmpd="sng">
            <a:solidFill>
              <a:srgbClr val="000000"/>
            </a:solidFill>
            <a:prstDash val="dash"/>
            <a:round/>
            <a:headEnd type="none" w="med" len="med"/>
            <a:tailEnd type="none" w="med" len="med"/>
          </a:ln>
        </p:spPr>
        <p:txBody>
          <a:bodyPr wrap="square" lIns="91425" tIns="91425" rIns="91425" bIns="91425" anchor="t" anchorCtr="0">
            <a:noAutofit/>
          </a:bodyPr>
          <a:lstStyle/>
          <a:p>
            <a:pPr lvl="0" algn="ctr" rtl="0">
              <a:spcBef>
                <a:spcPts val="1000"/>
              </a:spcBef>
              <a:buNone/>
            </a:pPr>
            <a:r>
              <a:rPr lang="en" sz="2400"/>
              <a:t>Surface Shape</a:t>
            </a:r>
          </a:p>
        </p:txBody>
      </p:sp>
      <p:sp>
        <p:nvSpPr>
          <p:cNvPr id="253" name="Shape 253"/>
          <p:cNvSpPr txBox="1"/>
          <p:nvPr/>
        </p:nvSpPr>
        <p:spPr>
          <a:xfrm>
            <a:off x="2261900" y="4670475"/>
            <a:ext cx="2228700" cy="718800"/>
          </a:xfrm>
          <a:prstGeom prst="rect">
            <a:avLst/>
          </a:prstGeom>
          <a:noFill/>
          <a:ln w="9525" cap="flat" cmpd="sng">
            <a:solidFill>
              <a:srgbClr val="000000"/>
            </a:solidFill>
            <a:prstDash val="dash"/>
            <a:round/>
            <a:headEnd type="none" w="med" len="med"/>
            <a:tailEnd type="none" w="med" len="med"/>
          </a:ln>
        </p:spPr>
        <p:txBody>
          <a:bodyPr wrap="square" lIns="91425" tIns="91425" rIns="91425" bIns="91425" anchor="t" anchorCtr="0">
            <a:noAutofit/>
          </a:bodyPr>
          <a:lstStyle/>
          <a:p>
            <a:pPr lvl="0" algn="ctr" rtl="0">
              <a:spcBef>
                <a:spcPts val="1000"/>
              </a:spcBef>
              <a:buNone/>
            </a:pPr>
            <a:r>
              <a:rPr lang="en" sz="2400"/>
              <a:t>Volume</a:t>
            </a:r>
          </a:p>
        </p:txBody>
      </p:sp>
      <p:sp>
        <p:nvSpPr>
          <p:cNvPr id="254" name="Shape 254"/>
          <p:cNvSpPr/>
          <p:nvPr/>
        </p:nvSpPr>
        <p:spPr>
          <a:xfrm rot="-5400000">
            <a:off x="4392600" y="5535750"/>
            <a:ext cx="372900" cy="256500"/>
          </a:xfrm>
          <a:prstGeom prst="righ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255" name="Shape 255"/>
          <p:cNvPicPr preferRelativeResize="0"/>
          <p:nvPr/>
        </p:nvPicPr>
        <p:blipFill>
          <a:blip r:embed="rId6">
            <a:alphaModFix/>
          </a:blip>
          <a:stretch>
            <a:fillRect/>
          </a:stretch>
        </p:blipFill>
        <p:spPr>
          <a:xfrm>
            <a:off x="152400" y="4693425"/>
            <a:ext cx="1700176" cy="672900"/>
          </a:xfrm>
          <a:prstGeom prst="rect">
            <a:avLst/>
          </a:prstGeom>
          <a:noFill/>
          <a:ln>
            <a:noFill/>
          </a:ln>
        </p:spPr>
      </p:pic>
      <p:pic>
        <p:nvPicPr>
          <p:cNvPr id="256" name="Shape 256"/>
          <p:cNvPicPr preferRelativeResize="0"/>
          <p:nvPr/>
        </p:nvPicPr>
        <p:blipFill>
          <a:blip r:embed="rId7">
            <a:alphaModFix/>
          </a:blip>
          <a:stretch>
            <a:fillRect/>
          </a:stretch>
        </p:blipFill>
        <p:spPr>
          <a:xfrm flipH="1">
            <a:off x="7236375" y="4452900"/>
            <a:ext cx="1691100" cy="1000750"/>
          </a:xfrm>
          <a:prstGeom prst="rect">
            <a:avLst/>
          </a:prstGeom>
          <a:noFill/>
          <a:ln>
            <a:noFill/>
          </a:ln>
        </p:spPr>
      </p:pic>
      <p:sp>
        <p:nvSpPr>
          <p:cNvPr id="257" name="Shape 257"/>
          <p:cNvSpPr/>
          <p:nvPr/>
        </p:nvSpPr>
        <p:spPr>
          <a:xfrm rot="10800000">
            <a:off x="1838550" y="4892675"/>
            <a:ext cx="372900" cy="256500"/>
          </a:xfrm>
          <a:prstGeom prst="righ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8" name="Shape 258"/>
          <p:cNvSpPr/>
          <p:nvPr/>
        </p:nvSpPr>
        <p:spPr>
          <a:xfrm>
            <a:off x="6843800" y="4981000"/>
            <a:ext cx="372900" cy="256500"/>
          </a:xfrm>
          <a:prstGeom prst="righ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9" name="Shape 259"/>
          <p:cNvSpPr txBox="1"/>
          <p:nvPr/>
        </p:nvSpPr>
        <p:spPr>
          <a:xfrm>
            <a:off x="152400" y="3961138"/>
            <a:ext cx="1344300" cy="256500"/>
          </a:xfrm>
          <a:prstGeom prst="rect">
            <a:avLst/>
          </a:prstGeom>
          <a:noFill/>
          <a:ln>
            <a:noFill/>
          </a:ln>
        </p:spPr>
        <p:txBody>
          <a:bodyPr wrap="square" lIns="91425" tIns="91425" rIns="91425" bIns="91425" anchor="t" anchorCtr="0">
            <a:noAutofit/>
          </a:bodyPr>
          <a:lstStyle/>
          <a:p>
            <a:pPr lvl="0">
              <a:spcBef>
                <a:spcPts val="0"/>
              </a:spcBef>
              <a:buNone/>
            </a:pPr>
            <a:r>
              <a:rPr lang="en"/>
              <a:t>Right Atrium Contraction</a:t>
            </a:r>
          </a:p>
        </p:txBody>
      </p:sp>
      <p:cxnSp>
        <p:nvCxnSpPr>
          <p:cNvPr id="260" name="Shape 260"/>
          <p:cNvCxnSpPr/>
          <p:nvPr/>
        </p:nvCxnSpPr>
        <p:spPr>
          <a:xfrm>
            <a:off x="487100" y="4440400"/>
            <a:ext cx="192300" cy="346200"/>
          </a:xfrm>
          <a:prstGeom prst="straightConnector1">
            <a:avLst/>
          </a:prstGeom>
          <a:noFill/>
          <a:ln w="9525" cap="flat" cmpd="sng">
            <a:solidFill>
              <a:schemeClr val="dk2"/>
            </a:solidFill>
            <a:prstDash val="solid"/>
            <a:round/>
            <a:headEnd type="none" w="lg" len="lg"/>
            <a:tailEnd type="triangle" w="lg" len="lg"/>
          </a:ln>
        </p:spPr>
      </p:cxnSp>
      <p:sp>
        <p:nvSpPr>
          <p:cNvPr id="261" name="Shape 261"/>
          <p:cNvSpPr txBox="1"/>
          <p:nvPr/>
        </p:nvSpPr>
        <p:spPr>
          <a:xfrm>
            <a:off x="514200" y="5842088"/>
            <a:ext cx="1344300" cy="256500"/>
          </a:xfrm>
          <a:prstGeom prst="rect">
            <a:avLst/>
          </a:prstGeom>
          <a:noFill/>
          <a:ln>
            <a:noFill/>
          </a:ln>
        </p:spPr>
        <p:txBody>
          <a:bodyPr wrap="square" lIns="91425" tIns="91425" rIns="91425" bIns="91425" anchor="t" anchorCtr="0">
            <a:noAutofit/>
          </a:bodyPr>
          <a:lstStyle/>
          <a:p>
            <a:pPr lvl="0" rtl="0">
              <a:spcBef>
                <a:spcPts val="0"/>
              </a:spcBef>
              <a:buNone/>
            </a:pPr>
            <a:r>
              <a:rPr lang="en"/>
              <a:t>Right Ventricle Expansion</a:t>
            </a:r>
          </a:p>
        </p:txBody>
      </p:sp>
      <p:cxnSp>
        <p:nvCxnSpPr>
          <p:cNvPr id="262" name="Shape 262"/>
          <p:cNvCxnSpPr/>
          <p:nvPr/>
        </p:nvCxnSpPr>
        <p:spPr>
          <a:xfrm rot="10800000">
            <a:off x="987150" y="4953188"/>
            <a:ext cx="199200" cy="888900"/>
          </a:xfrm>
          <a:prstGeom prst="straightConnector1">
            <a:avLst/>
          </a:prstGeom>
          <a:noFill/>
          <a:ln w="9525" cap="flat" cmpd="sng">
            <a:solidFill>
              <a:schemeClr val="dk2"/>
            </a:solidFill>
            <a:prstDash val="solid"/>
            <a:round/>
            <a:headEnd type="none" w="lg" len="lg"/>
            <a:tailEnd type="triangle" w="lg" len="lg"/>
          </a:ln>
        </p:spPr>
      </p:cxnSp>
      <p:sp>
        <p:nvSpPr>
          <p:cNvPr id="263" name="Shape 263"/>
          <p:cNvSpPr txBox="1"/>
          <p:nvPr/>
        </p:nvSpPr>
        <p:spPr>
          <a:xfrm>
            <a:off x="7624350" y="5535738"/>
            <a:ext cx="1344300" cy="256500"/>
          </a:xfrm>
          <a:prstGeom prst="rect">
            <a:avLst/>
          </a:prstGeom>
          <a:noFill/>
          <a:ln>
            <a:noFill/>
          </a:ln>
        </p:spPr>
        <p:txBody>
          <a:bodyPr wrap="square" lIns="91425" tIns="91425" rIns="91425" bIns="91425" anchor="t" anchorCtr="0">
            <a:noAutofit/>
          </a:bodyPr>
          <a:lstStyle/>
          <a:p>
            <a:pPr lvl="0" rtl="0">
              <a:spcBef>
                <a:spcPts val="0"/>
              </a:spcBef>
              <a:buNone/>
            </a:pPr>
            <a:r>
              <a:rPr lang="en"/>
              <a:t>Left Ventricle Expansion</a:t>
            </a:r>
          </a:p>
        </p:txBody>
      </p:sp>
      <p:cxnSp>
        <p:nvCxnSpPr>
          <p:cNvPr id="264" name="Shape 264"/>
          <p:cNvCxnSpPr/>
          <p:nvPr/>
        </p:nvCxnSpPr>
        <p:spPr>
          <a:xfrm rot="10800000">
            <a:off x="8139675" y="4901850"/>
            <a:ext cx="218100" cy="666600"/>
          </a:xfrm>
          <a:prstGeom prst="straightConnector1">
            <a:avLst/>
          </a:prstGeom>
          <a:noFill/>
          <a:ln w="9525" cap="flat" cmpd="sng">
            <a:solidFill>
              <a:schemeClr val="dk2"/>
            </a:solidFill>
            <a:prstDash val="solid"/>
            <a:round/>
            <a:headEnd type="none" w="lg" len="lg"/>
            <a:tailEnd type="triangle" w="lg" len="lg"/>
          </a:ln>
        </p:spPr>
      </p:cxnSp>
      <p:sp>
        <p:nvSpPr>
          <p:cNvPr id="265" name="Shape 265"/>
          <p:cNvSpPr txBox="1"/>
          <p:nvPr/>
        </p:nvSpPr>
        <p:spPr>
          <a:xfrm>
            <a:off x="7691400" y="3693950"/>
            <a:ext cx="1236000" cy="256500"/>
          </a:xfrm>
          <a:prstGeom prst="rect">
            <a:avLst/>
          </a:prstGeom>
          <a:noFill/>
          <a:ln>
            <a:noFill/>
          </a:ln>
        </p:spPr>
        <p:txBody>
          <a:bodyPr wrap="square" lIns="91425" tIns="91425" rIns="91425" bIns="91425" anchor="t" anchorCtr="0">
            <a:noAutofit/>
          </a:bodyPr>
          <a:lstStyle/>
          <a:p>
            <a:pPr lvl="0" rtl="0">
              <a:spcBef>
                <a:spcPts val="0"/>
              </a:spcBef>
              <a:buNone/>
            </a:pPr>
            <a:r>
              <a:rPr lang="en"/>
              <a:t>Left Atrium Contraction</a:t>
            </a:r>
          </a:p>
        </p:txBody>
      </p:sp>
      <p:cxnSp>
        <p:nvCxnSpPr>
          <p:cNvPr id="266" name="Shape 266"/>
          <p:cNvCxnSpPr/>
          <p:nvPr/>
        </p:nvCxnSpPr>
        <p:spPr>
          <a:xfrm flipH="1">
            <a:off x="7743675" y="4222475"/>
            <a:ext cx="332100" cy="2829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endParaRPr/>
          </a:p>
        </p:txBody>
      </p:sp>
      <p:sp>
        <p:nvSpPr>
          <p:cNvPr id="272" name="Shape 272"/>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273" name="Shape 273"/>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12</a:t>
            </a:fld>
            <a:endParaRPr lang="en"/>
          </a:p>
        </p:txBody>
      </p:sp>
      <p:sp>
        <p:nvSpPr>
          <p:cNvPr id="274" name="Shape 274"/>
          <p:cNvSpPr txBox="1">
            <a:spLocks noGrp="1"/>
          </p:cNvSpPr>
          <p:nvPr>
            <p:ph type="title"/>
          </p:nvPr>
        </p:nvSpPr>
        <p:spPr>
          <a:xfrm>
            <a:off x="375800" y="2431942"/>
            <a:ext cx="8520600" cy="763500"/>
          </a:xfrm>
          <a:prstGeom prst="rect">
            <a:avLst/>
          </a:prstGeom>
        </p:spPr>
        <p:txBody>
          <a:bodyPr wrap="square" lIns="91425" tIns="91425" rIns="91425" bIns="91425" anchor="t" anchorCtr="0">
            <a:noAutofit/>
          </a:bodyPr>
          <a:lstStyle/>
          <a:p>
            <a:pPr lvl="0" algn="ctr" rtl="0">
              <a:spcBef>
                <a:spcPts val="0"/>
              </a:spcBef>
              <a:buNone/>
            </a:pPr>
            <a:r>
              <a:rPr lang="en" sz="4800"/>
              <a:t>Is cardiac motion biometrics affected by the heart rate variation?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360338" y="291860"/>
            <a:ext cx="8520600" cy="763500"/>
          </a:xfrm>
          <a:prstGeom prst="rect">
            <a:avLst/>
          </a:prstGeom>
        </p:spPr>
        <p:txBody>
          <a:bodyPr wrap="square" lIns="91425" tIns="91425" rIns="91425" bIns="91425" anchor="t" anchorCtr="0">
            <a:noAutofit/>
          </a:bodyPr>
          <a:lstStyle/>
          <a:p>
            <a:pPr lvl="0" algn="ctr">
              <a:spcBef>
                <a:spcPts val="0"/>
              </a:spcBef>
              <a:buNone/>
            </a:pPr>
            <a:r>
              <a:rPr lang="en" dirty="0"/>
              <a:t>The answer is :</a:t>
            </a:r>
            <a:r>
              <a:rPr lang="en" dirty="0" smtClean="0"/>
              <a:t>No</a:t>
            </a:r>
            <a:br>
              <a:rPr lang="en" dirty="0" smtClean="0"/>
            </a:br>
            <a:r>
              <a:rPr lang="en" dirty="0" smtClean="0">
                <a:solidFill>
                  <a:srgbClr val="FF0000"/>
                </a:solidFill>
              </a:rPr>
              <a:t>Main advantage over ECG</a:t>
            </a:r>
            <a:br>
              <a:rPr lang="en" dirty="0" smtClean="0">
                <a:solidFill>
                  <a:srgbClr val="FF0000"/>
                </a:solidFill>
              </a:rPr>
            </a:br>
            <a:endParaRPr lang="en" dirty="0">
              <a:solidFill>
                <a:srgbClr val="FF0000"/>
              </a:solidFill>
            </a:endParaRPr>
          </a:p>
        </p:txBody>
      </p:sp>
      <p:sp>
        <p:nvSpPr>
          <p:cNvPr id="280" name="Shape 280"/>
          <p:cNvSpPr txBox="1">
            <a:spLocks noGrp="1"/>
          </p:cNvSpPr>
          <p:nvPr>
            <p:ph type="body" idx="1"/>
          </p:nvPr>
        </p:nvSpPr>
        <p:spPr>
          <a:xfrm>
            <a:off x="247600" y="5318252"/>
            <a:ext cx="8520600" cy="1032300"/>
          </a:xfrm>
          <a:prstGeom prst="rect">
            <a:avLst/>
          </a:prstGeom>
        </p:spPr>
        <p:txBody>
          <a:bodyPr wrap="square" lIns="91425" tIns="91425" rIns="91425" bIns="91425" anchor="t" anchorCtr="0">
            <a:noAutofit/>
          </a:bodyPr>
          <a:lstStyle/>
          <a:p>
            <a:pPr lvl="0" rtl="0">
              <a:spcBef>
                <a:spcPts val="0"/>
              </a:spcBef>
              <a:buNone/>
            </a:pPr>
            <a:r>
              <a:rPr lang="en" sz="2400"/>
              <a:t>2. </a:t>
            </a:r>
            <a:r>
              <a:rPr lang="en" sz="2400">
                <a:solidFill>
                  <a:srgbClr val="000000"/>
                </a:solidFill>
              </a:rPr>
              <a:t>Geometric information is kept unchanged inside the cardiac cycle.</a:t>
            </a:r>
          </a:p>
          <a:p>
            <a:pPr lvl="0">
              <a:spcBef>
                <a:spcPts val="0"/>
              </a:spcBef>
              <a:buNone/>
            </a:pPr>
            <a:endParaRPr/>
          </a:p>
        </p:txBody>
      </p:sp>
      <p:sp>
        <p:nvSpPr>
          <p:cNvPr id="281" name="Shape 28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13</a:t>
            </a:fld>
            <a:endParaRPr lang="en"/>
          </a:p>
        </p:txBody>
      </p:sp>
      <p:sp>
        <p:nvSpPr>
          <p:cNvPr id="282" name="Shape 282"/>
          <p:cNvSpPr txBox="1">
            <a:spLocks noGrp="1"/>
          </p:cNvSpPr>
          <p:nvPr>
            <p:ph type="body" idx="1"/>
          </p:nvPr>
        </p:nvSpPr>
        <p:spPr>
          <a:xfrm>
            <a:off x="250891" y="1512280"/>
            <a:ext cx="8520600" cy="969600"/>
          </a:xfrm>
          <a:prstGeom prst="rect">
            <a:avLst/>
          </a:prstGeom>
        </p:spPr>
        <p:txBody>
          <a:bodyPr wrap="square" lIns="91425" tIns="91425" rIns="91425" bIns="91425" anchor="t" anchorCtr="0">
            <a:noAutofit/>
          </a:bodyPr>
          <a:lstStyle/>
          <a:p>
            <a:pPr lvl="0" rtl="0">
              <a:spcBef>
                <a:spcPts val="0"/>
              </a:spcBef>
              <a:buNone/>
            </a:pPr>
            <a:r>
              <a:rPr lang="en" sz="2400" dirty="0"/>
              <a:t>1. </a:t>
            </a:r>
            <a:r>
              <a:rPr lang="en" sz="2400" dirty="0">
                <a:solidFill>
                  <a:srgbClr val="000000"/>
                </a:solidFill>
              </a:rPr>
              <a:t>Heart rate variation only change the</a:t>
            </a:r>
            <a:r>
              <a:rPr lang="en" sz="2400" dirty="0"/>
              <a:t> </a:t>
            </a:r>
            <a:r>
              <a:rPr lang="en" sz="2400" dirty="0">
                <a:solidFill>
                  <a:srgbClr val="FF0000"/>
                </a:solidFill>
              </a:rPr>
              <a:t>interval between each cycle</a:t>
            </a:r>
            <a:r>
              <a:rPr lang="en" sz="2400" dirty="0"/>
              <a:t> </a:t>
            </a:r>
            <a:r>
              <a:rPr lang="en" sz="2400" dirty="0">
                <a:solidFill>
                  <a:srgbClr val="000000"/>
                </a:solidFill>
              </a:rPr>
              <a:t>without altering the inner heart geometric information.</a:t>
            </a:r>
          </a:p>
          <a:p>
            <a:pPr lvl="0" rtl="0">
              <a:spcBef>
                <a:spcPts val="0"/>
              </a:spcBef>
              <a:buNone/>
            </a:pPr>
            <a:endParaRPr dirty="0"/>
          </a:p>
        </p:txBody>
      </p:sp>
      <p:pic>
        <p:nvPicPr>
          <p:cNvPr id="283" name="Shape 283"/>
          <p:cNvPicPr preferRelativeResize="0"/>
          <p:nvPr/>
        </p:nvPicPr>
        <p:blipFill>
          <a:blip r:embed="rId3">
            <a:alphaModFix/>
          </a:blip>
          <a:stretch>
            <a:fillRect/>
          </a:stretch>
        </p:blipFill>
        <p:spPr>
          <a:xfrm>
            <a:off x="561325" y="3621361"/>
            <a:ext cx="6001850" cy="1395350"/>
          </a:xfrm>
          <a:prstGeom prst="rect">
            <a:avLst/>
          </a:prstGeom>
          <a:noFill/>
          <a:ln>
            <a:noFill/>
          </a:ln>
        </p:spPr>
      </p:pic>
      <p:pic>
        <p:nvPicPr>
          <p:cNvPr id="284" name="Shape 284"/>
          <p:cNvPicPr preferRelativeResize="0"/>
          <p:nvPr/>
        </p:nvPicPr>
        <p:blipFill>
          <a:blip r:embed="rId4">
            <a:alphaModFix/>
          </a:blip>
          <a:stretch>
            <a:fillRect/>
          </a:stretch>
        </p:blipFill>
        <p:spPr>
          <a:xfrm>
            <a:off x="651050" y="2761111"/>
            <a:ext cx="673175" cy="588525"/>
          </a:xfrm>
          <a:prstGeom prst="rect">
            <a:avLst/>
          </a:prstGeom>
          <a:noFill/>
          <a:ln>
            <a:noFill/>
          </a:ln>
        </p:spPr>
      </p:pic>
      <p:pic>
        <p:nvPicPr>
          <p:cNvPr id="285" name="Shape 285"/>
          <p:cNvPicPr preferRelativeResize="0"/>
          <p:nvPr/>
        </p:nvPicPr>
        <p:blipFill>
          <a:blip r:embed="rId4">
            <a:alphaModFix/>
          </a:blip>
          <a:stretch>
            <a:fillRect/>
          </a:stretch>
        </p:blipFill>
        <p:spPr>
          <a:xfrm>
            <a:off x="1272950" y="2761111"/>
            <a:ext cx="673175" cy="588525"/>
          </a:xfrm>
          <a:prstGeom prst="rect">
            <a:avLst/>
          </a:prstGeom>
          <a:noFill/>
          <a:ln>
            <a:noFill/>
          </a:ln>
        </p:spPr>
      </p:pic>
      <p:pic>
        <p:nvPicPr>
          <p:cNvPr id="286" name="Shape 286"/>
          <p:cNvPicPr preferRelativeResize="0"/>
          <p:nvPr/>
        </p:nvPicPr>
        <p:blipFill>
          <a:blip r:embed="rId4">
            <a:alphaModFix/>
          </a:blip>
          <a:stretch>
            <a:fillRect/>
          </a:stretch>
        </p:blipFill>
        <p:spPr>
          <a:xfrm>
            <a:off x="1880225" y="2761111"/>
            <a:ext cx="673175" cy="588525"/>
          </a:xfrm>
          <a:prstGeom prst="rect">
            <a:avLst/>
          </a:prstGeom>
          <a:noFill/>
          <a:ln>
            <a:noFill/>
          </a:ln>
        </p:spPr>
      </p:pic>
      <p:pic>
        <p:nvPicPr>
          <p:cNvPr id="287" name="Shape 287"/>
          <p:cNvPicPr preferRelativeResize="0"/>
          <p:nvPr/>
        </p:nvPicPr>
        <p:blipFill>
          <a:blip r:embed="rId4">
            <a:alphaModFix/>
          </a:blip>
          <a:stretch>
            <a:fillRect/>
          </a:stretch>
        </p:blipFill>
        <p:spPr>
          <a:xfrm>
            <a:off x="2502125" y="2761111"/>
            <a:ext cx="673175" cy="588525"/>
          </a:xfrm>
          <a:prstGeom prst="rect">
            <a:avLst/>
          </a:prstGeom>
          <a:noFill/>
          <a:ln>
            <a:noFill/>
          </a:ln>
        </p:spPr>
      </p:pic>
      <p:pic>
        <p:nvPicPr>
          <p:cNvPr id="288" name="Shape 288"/>
          <p:cNvPicPr preferRelativeResize="0"/>
          <p:nvPr/>
        </p:nvPicPr>
        <p:blipFill>
          <a:blip r:embed="rId4">
            <a:alphaModFix/>
          </a:blip>
          <a:stretch>
            <a:fillRect/>
          </a:stretch>
        </p:blipFill>
        <p:spPr>
          <a:xfrm>
            <a:off x="3175300" y="2761111"/>
            <a:ext cx="673175" cy="588525"/>
          </a:xfrm>
          <a:prstGeom prst="rect">
            <a:avLst/>
          </a:prstGeom>
          <a:noFill/>
          <a:ln>
            <a:noFill/>
          </a:ln>
        </p:spPr>
      </p:pic>
      <p:pic>
        <p:nvPicPr>
          <p:cNvPr id="289" name="Shape 289"/>
          <p:cNvPicPr preferRelativeResize="0"/>
          <p:nvPr/>
        </p:nvPicPr>
        <p:blipFill>
          <a:blip r:embed="rId4">
            <a:alphaModFix/>
          </a:blip>
          <a:stretch>
            <a:fillRect/>
          </a:stretch>
        </p:blipFill>
        <p:spPr>
          <a:xfrm>
            <a:off x="3797200" y="2761111"/>
            <a:ext cx="673175" cy="588525"/>
          </a:xfrm>
          <a:prstGeom prst="rect">
            <a:avLst/>
          </a:prstGeom>
          <a:noFill/>
          <a:ln>
            <a:noFill/>
          </a:ln>
        </p:spPr>
      </p:pic>
      <p:pic>
        <p:nvPicPr>
          <p:cNvPr id="290" name="Shape 290"/>
          <p:cNvPicPr preferRelativeResize="0"/>
          <p:nvPr/>
        </p:nvPicPr>
        <p:blipFill>
          <a:blip r:embed="rId4">
            <a:alphaModFix/>
          </a:blip>
          <a:stretch>
            <a:fillRect/>
          </a:stretch>
        </p:blipFill>
        <p:spPr>
          <a:xfrm>
            <a:off x="4404475" y="2761111"/>
            <a:ext cx="673175" cy="588525"/>
          </a:xfrm>
          <a:prstGeom prst="rect">
            <a:avLst/>
          </a:prstGeom>
          <a:noFill/>
          <a:ln>
            <a:noFill/>
          </a:ln>
        </p:spPr>
      </p:pic>
      <p:pic>
        <p:nvPicPr>
          <p:cNvPr id="291" name="Shape 291"/>
          <p:cNvPicPr preferRelativeResize="0"/>
          <p:nvPr/>
        </p:nvPicPr>
        <p:blipFill>
          <a:blip r:embed="rId4">
            <a:alphaModFix/>
          </a:blip>
          <a:stretch>
            <a:fillRect/>
          </a:stretch>
        </p:blipFill>
        <p:spPr>
          <a:xfrm>
            <a:off x="5026375" y="2761111"/>
            <a:ext cx="673175" cy="588525"/>
          </a:xfrm>
          <a:prstGeom prst="rect">
            <a:avLst/>
          </a:prstGeom>
          <a:noFill/>
          <a:ln>
            <a:noFill/>
          </a:ln>
        </p:spPr>
      </p:pic>
      <p:pic>
        <p:nvPicPr>
          <p:cNvPr id="292" name="Shape 292"/>
          <p:cNvPicPr preferRelativeResize="0"/>
          <p:nvPr/>
        </p:nvPicPr>
        <p:blipFill>
          <a:blip r:embed="rId4">
            <a:alphaModFix/>
          </a:blip>
          <a:stretch>
            <a:fillRect/>
          </a:stretch>
        </p:blipFill>
        <p:spPr>
          <a:xfrm>
            <a:off x="5637975" y="2761111"/>
            <a:ext cx="673175" cy="588525"/>
          </a:xfrm>
          <a:prstGeom prst="rect">
            <a:avLst/>
          </a:prstGeom>
          <a:noFill/>
          <a:ln>
            <a:noFill/>
          </a:ln>
        </p:spPr>
      </p:pic>
      <p:cxnSp>
        <p:nvCxnSpPr>
          <p:cNvPr id="293" name="Shape 293"/>
          <p:cNvCxnSpPr/>
          <p:nvPr/>
        </p:nvCxnSpPr>
        <p:spPr>
          <a:xfrm>
            <a:off x="4319200" y="3631424"/>
            <a:ext cx="12900" cy="1281900"/>
          </a:xfrm>
          <a:prstGeom prst="straightConnector1">
            <a:avLst/>
          </a:prstGeom>
          <a:noFill/>
          <a:ln w="28575" cap="flat" cmpd="sng">
            <a:solidFill>
              <a:srgbClr val="0000FF"/>
            </a:solidFill>
            <a:prstDash val="dash"/>
            <a:round/>
            <a:headEnd type="none" w="lg" len="lg"/>
            <a:tailEnd type="none" w="lg" len="lg"/>
          </a:ln>
        </p:spPr>
      </p:cxnSp>
      <p:cxnSp>
        <p:nvCxnSpPr>
          <p:cNvPr id="294" name="Shape 294"/>
          <p:cNvCxnSpPr/>
          <p:nvPr/>
        </p:nvCxnSpPr>
        <p:spPr>
          <a:xfrm>
            <a:off x="4699700" y="3652674"/>
            <a:ext cx="12900" cy="1281900"/>
          </a:xfrm>
          <a:prstGeom prst="straightConnector1">
            <a:avLst/>
          </a:prstGeom>
          <a:noFill/>
          <a:ln w="28575" cap="flat" cmpd="sng">
            <a:solidFill>
              <a:srgbClr val="0000FF"/>
            </a:solidFill>
            <a:prstDash val="dash"/>
            <a:round/>
            <a:headEnd type="none" w="lg" len="lg"/>
            <a:tailEnd type="none" w="lg" len="lg"/>
          </a:ln>
        </p:spPr>
      </p:cxnSp>
      <p:cxnSp>
        <p:nvCxnSpPr>
          <p:cNvPr id="295" name="Shape 295"/>
          <p:cNvCxnSpPr/>
          <p:nvPr/>
        </p:nvCxnSpPr>
        <p:spPr>
          <a:xfrm>
            <a:off x="5714175" y="2449100"/>
            <a:ext cx="12900" cy="1281900"/>
          </a:xfrm>
          <a:prstGeom prst="straightConnector1">
            <a:avLst/>
          </a:prstGeom>
          <a:noFill/>
          <a:ln w="28575" cap="flat" cmpd="sng">
            <a:solidFill>
              <a:srgbClr val="0000FF"/>
            </a:solidFill>
            <a:prstDash val="dash"/>
            <a:round/>
            <a:headEnd type="none" w="lg" len="lg"/>
            <a:tailEnd type="none" w="lg" len="lg"/>
          </a:ln>
        </p:spPr>
      </p:cxnSp>
      <p:cxnSp>
        <p:nvCxnSpPr>
          <p:cNvPr id="296" name="Shape 296"/>
          <p:cNvCxnSpPr/>
          <p:nvPr/>
        </p:nvCxnSpPr>
        <p:spPr>
          <a:xfrm>
            <a:off x="5625075" y="2449100"/>
            <a:ext cx="12900" cy="1281900"/>
          </a:xfrm>
          <a:prstGeom prst="straightConnector1">
            <a:avLst/>
          </a:prstGeom>
          <a:noFill/>
          <a:ln w="28575" cap="flat" cmpd="sng">
            <a:solidFill>
              <a:srgbClr val="0000FF"/>
            </a:solidFill>
            <a:prstDash val="dash"/>
            <a:round/>
            <a:headEnd type="none" w="lg" len="lg"/>
            <a:tailEnd type="none" w="lg" len="lg"/>
          </a:ln>
        </p:spPr>
      </p:cxnSp>
      <p:cxnSp>
        <p:nvCxnSpPr>
          <p:cNvPr id="297" name="Shape 297"/>
          <p:cNvCxnSpPr/>
          <p:nvPr/>
        </p:nvCxnSpPr>
        <p:spPr>
          <a:xfrm rot="10800000">
            <a:off x="5920325" y="3667536"/>
            <a:ext cx="1578600" cy="616800"/>
          </a:xfrm>
          <a:prstGeom prst="straightConnector1">
            <a:avLst/>
          </a:prstGeom>
          <a:noFill/>
          <a:ln w="9525" cap="flat" cmpd="sng">
            <a:solidFill>
              <a:schemeClr val="dk2"/>
            </a:solidFill>
            <a:prstDash val="solid"/>
            <a:round/>
            <a:headEnd type="none" w="lg" len="lg"/>
            <a:tailEnd type="triangle" w="lg" len="lg"/>
          </a:ln>
        </p:spPr>
      </p:cxnSp>
      <p:cxnSp>
        <p:nvCxnSpPr>
          <p:cNvPr id="298" name="Shape 298"/>
          <p:cNvCxnSpPr/>
          <p:nvPr/>
        </p:nvCxnSpPr>
        <p:spPr>
          <a:xfrm flipH="1">
            <a:off x="5026250" y="4505861"/>
            <a:ext cx="2485500" cy="198600"/>
          </a:xfrm>
          <a:prstGeom prst="straightConnector1">
            <a:avLst/>
          </a:prstGeom>
          <a:noFill/>
          <a:ln w="9525" cap="flat" cmpd="sng">
            <a:solidFill>
              <a:schemeClr val="dk2"/>
            </a:solidFill>
            <a:prstDash val="solid"/>
            <a:round/>
            <a:headEnd type="none" w="lg" len="lg"/>
            <a:tailEnd type="triangle" w="lg" len="lg"/>
          </a:ln>
        </p:spPr>
      </p:cxnSp>
      <p:sp>
        <p:nvSpPr>
          <p:cNvPr id="299" name="Shape 299"/>
          <p:cNvSpPr txBox="1"/>
          <p:nvPr/>
        </p:nvSpPr>
        <p:spPr>
          <a:xfrm>
            <a:off x="7639950" y="4202936"/>
            <a:ext cx="1038300" cy="371700"/>
          </a:xfrm>
          <a:prstGeom prst="rect">
            <a:avLst/>
          </a:prstGeom>
          <a:noFill/>
          <a:ln>
            <a:noFill/>
          </a:ln>
        </p:spPr>
        <p:txBody>
          <a:bodyPr wrap="square" lIns="91425" tIns="91425" rIns="91425" bIns="91425" anchor="t" anchorCtr="0">
            <a:noAutofit/>
          </a:bodyPr>
          <a:lstStyle/>
          <a:p>
            <a:pPr lvl="0">
              <a:spcBef>
                <a:spcPts val="0"/>
              </a:spcBef>
              <a:buNone/>
            </a:pPr>
            <a:r>
              <a:rPr lang="en" sz="1800">
                <a:solidFill>
                  <a:srgbClr val="0000FF"/>
                </a:solidFill>
              </a:rPr>
              <a:t>Change</a:t>
            </a:r>
          </a:p>
        </p:txBody>
      </p:sp>
      <p:cxnSp>
        <p:nvCxnSpPr>
          <p:cNvPr id="300" name="Shape 300"/>
          <p:cNvCxnSpPr/>
          <p:nvPr/>
        </p:nvCxnSpPr>
        <p:spPr>
          <a:xfrm>
            <a:off x="1743350" y="2737586"/>
            <a:ext cx="705000" cy="1832400"/>
          </a:xfrm>
          <a:prstGeom prst="straightConnector1">
            <a:avLst/>
          </a:prstGeom>
          <a:noFill/>
          <a:ln w="28575" cap="flat" cmpd="sng">
            <a:solidFill>
              <a:srgbClr val="9900FF"/>
            </a:solidFill>
            <a:prstDash val="dash"/>
            <a:round/>
            <a:headEnd type="none" w="lg" len="lg"/>
            <a:tailEnd type="none" w="lg" len="lg"/>
          </a:ln>
        </p:spPr>
      </p:cxnSp>
      <p:cxnSp>
        <p:nvCxnSpPr>
          <p:cNvPr id="301" name="Shape 301"/>
          <p:cNvCxnSpPr/>
          <p:nvPr/>
        </p:nvCxnSpPr>
        <p:spPr>
          <a:xfrm>
            <a:off x="1208350" y="2744586"/>
            <a:ext cx="663300" cy="1825500"/>
          </a:xfrm>
          <a:prstGeom prst="straightConnector1">
            <a:avLst/>
          </a:prstGeom>
          <a:noFill/>
          <a:ln w="28575" cap="flat" cmpd="sng">
            <a:solidFill>
              <a:srgbClr val="9900FF"/>
            </a:solidFill>
            <a:prstDash val="dash"/>
            <a:round/>
            <a:headEnd type="none" w="lg" len="lg"/>
            <a:tailEnd type="none" w="lg" len="lg"/>
          </a:ln>
        </p:spPr>
      </p:cxnSp>
      <p:sp>
        <p:nvSpPr>
          <p:cNvPr id="302" name="Shape 302"/>
          <p:cNvSpPr txBox="1"/>
          <p:nvPr/>
        </p:nvSpPr>
        <p:spPr>
          <a:xfrm>
            <a:off x="1324225" y="4637136"/>
            <a:ext cx="1124100" cy="371700"/>
          </a:xfrm>
          <a:prstGeom prst="rect">
            <a:avLst/>
          </a:prstGeom>
          <a:noFill/>
          <a:ln>
            <a:noFill/>
          </a:ln>
        </p:spPr>
        <p:txBody>
          <a:bodyPr wrap="square" lIns="91425" tIns="91425" rIns="91425" bIns="91425" anchor="t" anchorCtr="0">
            <a:noAutofit/>
          </a:bodyPr>
          <a:lstStyle/>
          <a:p>
            <a:pPr lvl="0" rtl="0">
              <a:spcBef>
                <a:spcPts val="0"/>
              </a:spcBef>
              <a:buNone/>
            </a:pPr>
            <a:r>
              <a:rPr lang="en" sz="1800">
                <a:solidFill>
                  <a:srgbClr val="9900FF"/>
                </a:solidFill>
              </a:rPr>
              <a:t>Remains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11700" y="3047242"/>
            <a:ext cx="8520600" cy="763500"/>
          </a:xfrm>
          <a:prstGeom prst="rect">
            <a:avLst/>
          </a:prstGeom>
        </p:spPr>
        <p:txBody>
          <a:bodyPr wrap="square" lIns="91425" tIns="91425" rIns="91425" bIns="91425" anchor="t" anchorCtr="0">
            <a:noAutofit/>
          </a:bodyPr>
          <a:lstStyle/>
          <a:p>
            <a:pPr lvl="0" algn="ctr">
              <a:spcBef>
                <a:spcPts val="0"/>
              </a:spcBef>
              <a:buNone/>
            </a:pPr>
            <a:r>
              <a:rPr lang="en" sz="4800"/>
              <a:t>How Cardiac Scan Works</a:t>
            </a:r>
          </a:p>
        </p:txBody>
      </p:sp>
      <p:sp>
        <p:nvSpPr>
          <p:cNvPr id="308" name="Shape 308"/>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14</a:t>
            </a:fld>
            <a:endParaRPr lang="e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endParaRPr/>
          </a:p>
        </p:txBody>
      </p:sp>
      <p:sp>
        <p:nvSpPr>
          <p:cNvPr id="314" name="Shape 314"/>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315" name="Shape 31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15</a:t>
            </a:fld>
            <a:endParaRPr lang="en"/>
          </a:p>
        </p:txBody>
      </p:sp>
      <p:pic>
        <p:nvPicPr>
          <p:cNvPr id="316" name="Shape 316"/>
          <p:cNvPicPr preferRelativeResize="0"/>
          <p:nvPr/>
        </p:nvPicPr>
        <p:blipFill>
          <a:blip r:embed="rId3">
            <a:alphaModFix/>
          </a:blip>
          <a:stretch>
            <a:fillRect/>
          </a:stretch>
        </p:blipFill>
        <p:spPr>
          <a:xfrm>
            <a:off x="0" y="1749082"/>
            <a:ext cx="9144000" cy="3969436"/>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16</a:t>
            </a:fld>
            <a:endParaRPr lang="en"/>
          </a:p>
        </p:txBody>
      </p:sp>
      <p:pic>
        <p:nvPicPr>
          <p:cNvPr id="322" name="Shape 322"/>
          <p:cNvPicPr preferRelativeResize="0"/>
          <p:nvPr/>
        </p:nvPicPr>
        <p:blipFill>
          <a:blip r:embed="rId3">
            <a:alphaModFix/>
          </a:blip>
          <a:stretch>
            <a:fillRect/>
          </a:stretch>
        </p:blipFill>
        <p:spPr>
          <a:xfrm>
            <a:off x="987025" y="1345400"/>
            <a:ext cx="6585550" cy="5012675"/>
          </a:xfrm>
          <a:prstGeom prst="rect">
            <a:avLst/>
          </a:prstGeom>
          <a:noFill/>
          <a:ln>
            <a:noFill/>
          </a:ln>
        </p:spPr>
      </p:pic>
      <p:sp>
        <p:nvSpPr>
          <p:cNvPr id="323" name="Shape 323"/>
          <p:cNvSpPr txBox="1">
            <a:spLocks noGrp="1"/>
          </p:cNvSpPr>
          <p:nvPr>
            <p:ph type="title"/>
          </p:nvPr>
        </p:nvSpPr>
        <p:spPr>
          <a:xfrm>
            <a:off x="2058450" y="212800"/>
            <a:ext cx="5027100" cy="953700"/>
          </a:xfrm>
          <a:prstGeom prst="rect">
            <a:avLst/>
          </a:prstGeom>
        </p:spPr>
        <p:txBody>
          <a:bodyPr wrap="square" lIns="91425" tIns="91425" rIns="91425" bIns="91425" anchor="t" anchorCtr="0">
            <a:noAutofit/>
          </a:bodyPr>
          <a:lstStyle/>
          <a:p>
            <a:pPr lvl="0" algn="ctr" rtl="0">
              <a:spcBef>
                <a:spcPts val="0"/>
              </a:spcBef>
              <a:buNone/>
            </a:pPr>
            <a:r>
              <a:rPr lang="en" sz="3600"/>
              <a:t>Doppler Radar Sensing</a:t>
            </a:r>
          </a:p>
        </p:txBody>
      </p:sp>
      <p:pic>
        <p:nvPicPr>
          <p:cNvPr id="324" name="Shape 324"/>
          <p:cNvPicPr preferRelativeResize="0"/>
          <p:nvPr/>
        </p:nvPicPr>
        <p:blipFill>
          <a:blip r:embed="rId4">
            <a:alphaModFix/>
          </a:blip>
          <a:stretch>
            <a:fillRect/>
          </a:stretch>
        </p:blipFill>
        <p:spPr>
          <a:xfrm>
            <a:off x="4109725" y="3350650"/>
            <a:ext cx="3462850" cy="410350"/>
          </a:xfrm>
          <a:prstGeom prst="rect">
            <a:avLst/>
          </a:prstGeom>
          <a:noFill/>
          <a:ln>
            <a:noFill/>
          </a:ln>
        </p:spPr>
      </p:pic>
      <p:pic>
        <p:nvPicPr>
          <p:cNvPr id="325" name="Shape 325"/>
          <p:cNvPicPr preferRelativeResize="0"/>
          <p:nvPr/>
        </p:nvPicPr>
        <p:blipFill>
          <a:blip r:embed="rId5">
            <a:alphaModFix/>
          </a:blip>
          <a:stretch>
            <a:fillRect/>
          </a:stretch>
        </p:blipFill>
        <p:spPr>
          <a:xfrm>
            <a:off x="3434891" y="4402200"/>
            <a:ext cx="5689735" cy="730500"/>
          </a:xfrm>
          <a:prstGeom prst="rect">
            <a:avLst/>
          </a:prstGeom>
          <a:noFill/>
          <a:ln>
            <a:noFill/>
          </a:ln>
        </p:spPr>
      </p:pic>
      <p:sp>
        <p:nvSpPr>
          <p:cNvPr id="326" name="Shape 326"/>
          <p:cNvSpPr/>
          <p:nvPr/>
        </p:nvSpPr>
        <p:spPr>
          <a:xfrm>
            <a:off x="7085550" y="4299400"/>
            <a:ext cx="443100" cy="730500"/>
          </a:xfrm>
          <a:prstGeom prst="ellipse">
            <a:avLst/>
          </a:prstGeom>
          <a:noFill/>
          <a:ln w="9525" cap="flat" cmpd="sng">
            <a:solidFill>
              <a:srgbClr val="98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lgn="ctr">
              <a:spcBef>
                <a:spcPts val="0"/>
              </a:spcBef>
              <a:buNone/>
            </a:pPr>
            <a:r>
              <a:rPr lang="en"/>
              <a:t>Cardiac Motion Signal Processing</a:t>
            </a:r>
          </a:p>
        </p:txBody>
      </p:sp>
      <p:sp>
        <p:nvSpPr>
          <p:cNvPr id="332" name="Shape 332"/>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333" name="Shape 333"/>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17</a:t>
            </a:fld>
            <a:endParaRPr lang="en"/>
          </a:p>
        </p:txBody>
      </p:sp>
      <p:pic>
        <p:nvPicPr>
          <p:cNvPr id="334" name="Shape 334"/>
          <p:cNvPicPr preferRelativeResize="0"/>
          <p:nvPr/>
        </p:nvPicPr>
        <p:blipFill>
          <a:blip r:embed="rId3">
            <a:alphaModFix/>
          </a:blip>
          <a:stretch>
            <a:fillRect/>
          </a:stretch>
        </p:blipFill>
        <p:spPr>
          <a:xfrm>
            <a:off x="137625" y="2754425"/>
            <a:ext cx="8868748" cy="1824137"/>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692200" y="613700"/>
            <a:ext cx="5856000" cy="2030100"/>
          </a:xfrm>
          <a:prstGeom prst="rect">
            <a:avLst/>
          </a:prstGeom>
        </p:spPr>
        <p:txBody>
          <a:bodyPr wrap="square" lIns="91425" tIns="91425" rIns="91425" bIns="91425" anchor="b" anchorCtr="0">
            <a:noAutofit/>
          </a:bodyPr>
          <a:lstStyle/>
          <a:p>
            <a:pPr lvl="0">
              <a:spcBef>
                <a:spcPts val="0"/>
              </a:spcBef>
              <a:buNone/>
            </a:pPr>
            <a:r>
              <a:rPr lang="en"/>
              <a:t>Challenges:</a:t>
            </a:r>
          </a:p>
        </p:txBody>
      </p:sp>
      <p:sp>
        <p:nvSpPr>
          <p:cNvPr id="340" name="Shape 340"/>
          <p:cNvSpPr txBox="1">
            <a:spLocks noGrp="1"/>
          </p:cNvSpPr>
          <p:nvPr>
            <p:ph type="body" idx="1"/>
          </p:nvPr>
        </p:nvSpPr>
        <p:spPr>
          <a:xfrm>
            <a:off x="393025" y="3392900"/>
            <a:ext cx="8144100" cy="1944900"/>
          </a:xfrm>
          <a:prstGeom prst="rect">
            <a:avLst/>
          </a:prstGeom>
        </p:spPr>
        <p:txBody>
          <a:bodyPr wrap="square" lIns="91425" tIns="91425" rIns="91425" bIns="91425" anchor="t" anchorCtr="0">
            <a:noAutofit/>
          </a:bodyPr>
          <a:lstStyle/>
          <a:p>
            <a:pPr marL="457200" lvl="0" indent="-419100" rtl="0">
              <a:lnSpc>
                <a:spcPct val="200000"/>
              </a:lnSpc>
              <a:spcBef>
                <a:spcPts val="0"/>
              </a:spcBef>
              <a:buClr>
                <a:srgbClr val="000000"/>
              </a:buClr>
              <a:buSzPct val="100000"/>
              <a:buAutoNum type="arabicPeriod"/>
            </a:pPr>
            <a:r>
              <a:rPr lang="en" sz="3000">
                <a:solidFill>
                  <a:srgbClr val="000000"/>
                </a:solidFill>
              </a:rPr>
              <a:t>Interference caused by random body motion</a:t>
            </a:r>
          </a:p>
          <a:p>
            <a:pPr marL="457200" lvl="0" indent="-419100" rtl="0">
              <a:lnSpc>
                <a:spcPct val="150000"/>
              </a:lnSpc>
              <a:spcBef>
                <a:spcPts val="0"/>
              </a:spcBef>
              <a:buClr>
                <a:srgbClr val="000000"/>
              </a:buClr>
              <a:buSzPct val="100000"/>
              <a:buAutoNum type="arabicPeriod"/>
            </a:pPr>
            <a:r>
              <a:rPr lang="en" sz="3000">
                <a:solidFill>
                  <a:srgbClr val="000000"/>
                </a:solidFill>
              </a:rPr>
              <a:t>Resilient to spoofing attack</a:t>
            </a:r>
          </a:p>
          <a:p>
            <a:pPr lvl="0" rtl="0">
              <a:spcBef>
                <a:spcPts val="0"/>
              </a:spcBef>
              <a:buNone/>
            </a:pPr>
            <a:endParaRPr sz="3000"/>
          </a:p>
        </p:txBody>
      </p:sp>
      <p:sp>
        <p:nvSpPr>
          <p:cNvPr id="341" name="Shape 34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18</a:t>
            </a:fld>
            <a:endParaRPr lang="e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311700" y="433481"/>
            <a:ext cx="8520600" cy="1160400"/>
          </a:xfrm>
          <a:prstGeom prst="rect">
            <a:avLst/>
          </a:prstGeom>
        </p:spPr>
        <p:txBody>
          <a:bodyPr wrap="square" lIns="91425" tIns="91425" rIns="91425" bIns="91425" anchor="t" anchorCtr="0">
            <a:noAutofit/>
          </a:bodyPr>
          <a:lstStyle/>
          <a:p>
            <a:pPr marL="457200" lvl="0" indent="-419100" rtl="0">
              <a:lnSpc>
                <a:spcPct val="100000"/>
              </a:lnSpc>
              <a:spcBef>
                <a:spcPts val="0"/>
              </a:spcBef>
              <a:spcAft>
                <a:spcPts val="0"/>
              </a:spcAft>
              <a:buSzPct val="100000"/>
              <a:buAutoNum type="arabicPeriod"/>
            </a:pPr>
            <a:r>
              <a:rPr lang="en" sz="3000" dirty="0"/>
              <a:t>Multiple Radar Setting</a:t>
            </a:r>
          </a:p>
          <a:p>
            <a:pPr marL="457200" lvl="0" indent="-419100" rtl="0">
              <a:lnSpc>
                <a:spcPct val="100000"/>
              </a:lnSpc>
              <a:spcBef>
                <a:spcPts val="0"/>
              </a:spcBef>
              <a:spcAft>
                <a:spcPts val="0"/>
              </a:spcAft>
              <a:buSzPct val="100000"/>
              <a:buAutoNum type="arabicPeriod"/>
            </a:pPr>
            <a:r>
              <a:rPr lang="en" sz="3000" dirty="0"/>
              <a:t>Opposite Doppler frequency shift</a:t>
            </a:r>
          </a:p>
          <a:p>
            <a:pPr marL="457200" lvl="0" indent="-419100">
              <a:lnSpc>
                <a:spcPct val="100000"/>
              </a:lnSpc>
              <a:spcBef>
                <a:spcPts val="0"/>
              </a:spcBef>
              <a:spcAft>
                <a:spcPts val="0"/>
              </a:spcAft>
              <a:buSzPct val="100000"/>
              <a:buAutoNum type="arabicPeriod"/>
            </a:pPr>
            <a:r>
              <a:rPr lang="en" sz="3000" dirty="0"/>
              <a:t>Combine low-speed baseband signal </a:t>
            </a:r>
            <a:r>
              <a:rPr lang="en" sz="1200" dirty="0"/>
              <a:t>[2][3]</a:t>
            </a:r>
          </a:p>
        </p:txBody>
      </p:sp>
      <p:sp>
        <p:nvSpPr>
          <p:cNvPr id="347" name="Shape 347"/>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19</a:t>
            </a:fld>
            <a:endParaRPr lang="en"/>
          </a:p>
        </p:txBody>
      </p:sp>
      <p:sp>
        <p:nvSpPr>
          <p:cNvPr id="348" name="Shape 348"/>
          <p:cNvSpPr txBox="1"/>
          <p:nvPr/>
        </p:nvSpPr>
        <p:spPr>
          <a:xfrm>
            <a:off x="382350" y="5611161"/>
            <a:ext cx="8379300" cy="1263600"/>
          </a:xfrm>
          <a:prstGeom prst="rect">
            <a:avLst/>
          </a:prstGeom>
          <a:noFill/>
          <a:ln>
            <a:noFill/>
          </a:ln>
        </p:spPr>
        <p:txBody>
          <a:bodyPr wrap="square" lIns="91425" tIns="91425" rIns="91425" bIns="91425" anchor="ctr" anchorCtr="0">
            <a:noAutofit/>
          </a:bodyPr>
          <a:lstStyle/>
          <a:p>
            <a:pPr lvl="0" rtl="0">
              <a:lnSpc>
                <a:spcPct val="115000"/>
              </a:lnSpc>
              <a:spcBef>
                <a:spcPts val="0"/>
              </a:spcBef>
              <a:spcAft>
                <a:spcPts val="1600"/>
              </a:spcAft>
              <a:buNone/>
            </a:pPr>
            <a:r>
              <a:rPr lang="en" sz="3000" dirty="0">
                <a:solidFill>
                  <a:schemeClr val="dk2"/>
                </a:solidFill>
              </a:rPr>
              <a:t>Challenge 1: Interference caused by random body motion</a:t>
            </a:r>
          </a:p>
        </p:txBody>
      </p:sp>
      <p:sp>
        <p:nvSpPr>
          <p:cNvPr id="349" name="Shape 349"/>
          <p:cNvSpPr txBox="1"/>
          <p:nvPr/>
        </p:nvSpPr>
        <p:spPr>
          <a:xfrm>
            <a:off x="156000" y="4403625"/>
            <a:ext cx="8832000" cy="869400"/>
          </a:xfrm>
          <a:prstGeom prst="rect">
            <a:avLst/>
          </a:prstGeom>
          <a:noFill/>
          <a:ln>
            <a:noFill/>
          </a:ln>
        </p:spPr>
        <p:txBody>
          <a:bodyPr wrap="square" lIns="91425" tIns="91425" rIns="91425" bIns="91425" anchor="ctr" anchorCtr="0">
            <a:noAutofit/>
          </a:bodyPr>
          <a:lstStyle/>
          <a:p>
            <a:pPr lvl="0" rtl="0">
              <a:spcBef>
                <a:spcPts val="0"/>
              </a:spcBef>
              <a:buNone/>
            </a:pPr>
            <a:r>
              <a:rPr lang="en" sz="1200"/>
              <a:t>[2] Changzhi Li and Jenshan Lin. 2008. Complex signal demodulation and random body movement cancellation techniques for non-contact vital sign detection. In Microwave Symposium Digest, 2008 IEEE MTT-S International. IEEE, 567–570.</a:t>
            </a:r>
          </a:p>
        </p:txBody>
      </p:sp>
      <p:sp>
        <p:nvSpPr>
          <p:cNvPr id="350" name="Shape 350"/>
          <p:cNvSpPr txBox="1"/>
          <p:nvPr/>
        </p:nvSpPr>
        <p:spPr>
          <a:xfrm>
            <a:off x="156000" y="4820675"/>
            <a:ext cx="8676300" cy="936000"/>
          </a:xfrm>
          <a:prstGeom prst="rect">
            <a:avLst/>
          </a:prstGeom>
          <a:noFill/>
          <a:ln>
            <a:noFill/>
          </a:ln>
        </p:spPr>
        <p:txBody>
          <a:bodyPr wrap="square" lIns="91425" tIns="91425" rIns="91425" bIns="91425" anchor="ctr" anchorCtr="0">
            <a:noAutofit/>
          </a:bodyPr>
          <a:lstStyle/>
          <a:p>
            <a:pPr lvl="0" rtl="0">
              <a:spcBef>
                <a:spcPts val="0"/>
              </a:spcBef>
              <a:buNone/>
            </a:pPr>
            <a:r>
              <a:rPr lang="en" sz="1200"/>
              <a:t>[3] Changzhi Li and Jenshan Lin. 2008. Random body movement cancellation in Doppler radar vital sign detection. IEEE Transactions on Microwave Theory and Techniques 56, 12 (2008), 3143–3152.</a:t>
            </a:r>
          </a:p>
        </p:txBody>
      </p:sp>
      <p:pic>
        <p:nvPicPr>
          <p:cNvPr id="351" name="Shape 351"/>
          <p:cNvPicPr preferRelativeResize="0"/>
          <p:nvPr/>
        </p:nvPicPr>
        <p:blipFill>
          <a:blip r:embed="rId3">
            <a:alphaModFix/>
          </a:blip>
          <a:stretch>
            <a:fillRect/>
          </a:stretch>
        </p:blipFill>
        <p:spPr>
          <a:xfrm>
            <a:off x="3835477" y="2656362"/>
            <a:ext cx="1315674" cy="1263601"/>
          </a:xfrm>
          <a:prstGeom prst="rect">
            <a:avLst/>
          </a:prstGeom>
          <a:noFill/>
          <a:ln>
            <a:noFill/>
          </a:ln>
        </p:spPr>
      </p:pic>
      <p:pic>
        <p:nvPicPr>
          <p:cNvPr id="352" name="Shape 352"/>
          <p:cNvPicPr preferRelativeResize="0"/>
          <p:nvPr/>
        </p:nvPicPr>
        <p:blipFill>
          <a:blip r:embed="rId4">
            <a:alphaModFix/>
          </a:blip>
          <a:stretch>
            <a:fillRect/>
          </a:stretch>
        </p:blipFill>
        <p:spPr>
          <a:xfrm>
            <a:off x="7691388" y="2942419"/>
            <a:ext cx="781050" cy="923925"/>
          </a:xfrm>
          <a:prstGeom prst="rect">
            <a:avLst/>
          </a:prstGeom>
          <a:noFill/>
          <a:ln>
            <a:noFill/>
          </a:ln>
        </p:spPr>
      </p:pic>
      <p:pic>
        <p:nvPicPr>
          <p:cNvPr id="353" name="Shape 353"/>
          <p:cNvPicPr preferRelativeResize="0"/>
          <p:nvPr/>
        </p:nvPicPr>
        <p:blipFill>
          <a:blip r:embed="rId4">
            <a:alphaModFix/>
          </a:blip>
          <a:stretch>
            <a:fillRect/>
          </a:stretch>
        </p:blipFill>
        <p:spPr>
          <a:xfrm flipH="1">
            <a:off x="514197" y="2942413"/>
            <a:ext cx="781050" cy="923925"/>
          </a:xfrm>
          <a:prstGeom prst="rect">
            <a:avLst/>
          </a:prstGeom>
          <a:noFill/>
          <a:ln>
            <a:noFill/>
          </a:ln>
        </p:spPr>
      </p:pic>
      <p:pic>
        <p:nvPicPr>
          <p:cNvPr id="354" name="Shape 354"/>
          <p:cNvPicPr preferRelativeResize="0"/>
          <p:nvPr/>
        </p:nvPicPr>
        <p:blipFill>
          <a:blip r:embed="rId5">
            <a:alphaModFix/>
          </a:blip>
          <a:stretch>
            <a:fillRect/>
          </a:stretch>
        </p:blipFill>
        <p:spPr>
          <a:xfrm>
            <a:off x="1372150" y="2474668"/>
            <a:ext cx="628712" cy="1160400"/>
          </a:xfrm>
          <a:prstGeom prst="rect">
            <a:avLst/>
          </a:prstGeom>
          <a:noFill/>
          <a:ln>
            <a:noFill/>
          </a:ln>
        </p:spPr>
      </p:pic>
      <p:pic>
        <p:nvPicPr>
          <p:cNvPr id="355" name="Shape 355"/>
          <p:cNvPicPr preferRelativeResize="0"/>
          <p:nvPr/>
        </p:nvPicPr>
        <p:blipFill>
          <a:blip r:embed="rId5">
            <a:alphaModFix/>
          </a:blip>
          <a:stretch>
            <a:fillRect/>
          </a:stretch>
        </p:blipFill>
        <p:spPr>
          <a:xfrm flipH="1">
            <a:off x="7075661" y="2503713"/>
            <a:ext cx="548700" cy="1160400"/>
          </a:xfrm>
          <a:prstGeom prst="rect">
            <a:avLst/>
          </a:prstGeom>
          <a:noFill/>
          <a:ln>
            <a:noFill/>
          </a:ln>
        </p:spPr>
      </p:pic>
      <p:pic>
        <p:nvPicPr>
          <p:cNvPr id="356" name="Shape 356"/>
          <p:cNvPicPr preferRelativeResize="0"/>
          <p:nvPr/>
        </p:nvPicPr>
        <p:blipFill>
          <a:blip r:embed="rId3">
            <a:alphaModFix/>
          </a:blip>
          <a:stretch>
            <a:fillRect/>
          </a:stretch>
        </p:blipFill>
        <p:spPr>
          <a:xfrm>
            <a:off x="4112089" y="2656362"/>
            <a:ext cx="1315674" cy="1263601"/>
          </a:xfrm>
          <a:prstGeom prst="rect">
            <a:avLst/>
          </a:prstGeom>
          <a:noFill/>
          <a:ln>
            <a:noFill/>
          </a:ln>
        </p:spPr>
      </p:pic>
      <p:cxnSp>
        <p:nvCxnSpPr>
          <p:cNvPr id="357" name="Shape 357"/>
          <p:cNvCxnSpPr/>
          <p:nvPr/>
        </p:nvCxnSpPr>
        <p:spPr>
          <a:xfrm rot="10800000" flipH="1">
            <a:off x="4112089" y="3145725"/>
            <a:ext cx="412800" cy="19500"/>
          </a:xfrm>
          <a:prstGeom prst="straightConnector1">
            <a:avLst/>
          </a:prstGeom>
          <a:noFill/>
          <a:ln w="28575" cap="flat" cmpd="sng">
            <a:solidFill>
              <a:schemeClr val="dk2"/>
            </a:solidFill>
            <a:prstDash val="dash"/>
            <a:round/>
            <a:headEnd type="stealth" w="lg" len="lg"/>
            <a:tailEnd type="stealth" w="lg" len="lg"/>
          </a:ln>
        </p:spPr>
      </p:cxnSp>
      <p:cxnSp>
        <p:nvCxnSpPr>
          <p:cNvPr id="358" name="Shape 358"/>
          <p:cNvCxnSpPr/>
          <p:nvPr/>
        </p:nvCxnSpPr>
        <p:spPr>
          <a:xfrm>
            <a:off x="2243275" y="2338125"/>
            <a:ext cx="1630800" cy="0"/>
          </a:xfrm>
          <a:prstGeom prst="straightConnector1">
            <a:avLst/>
          </a:prstGeom>
          <a:noFill/>
          <a:ln w="9525" cap="flat" cmpd="sng">
            <a:solidFill>
              <a:srgbClr val="FF0000"/>
            </a:solidFill>
            <a:prstDash val="solid"/>
            <a:round/>
            <a:headEnd type="none" w="lg" len="lg"/>
            <a:tailEnd type="triangle" w="lg" len="lg"/>
          </a:ln>
        </p:spPr>
      </p:cxnSp>
      <p:cxnSp>
        <p:nvCxnSpPr>
          <p:cNvPr id="359" name="Shape 359"/>
          <p:cNvCxnSpPr/>
          <p:nvPr/>
        </p:nvCxnSpPr>
        <p:spPr>
          <a:xfrm rot="10800000">
            <a:off x="2191800" y="2466025"/>
            <a:ext cx="1641000" cy="300"/>
          </a:xfrm>
          <a:prstGeom prst="straightConnector1">
            <a:avLst/>
          </a:prstGeom>
          <a:noFill/>
          <a:ln w="9525" cap="flat" cmpd="sng">
            <a:solidFill>
              <a:srgbClr val="FF0000"/>
            </a:solidFill>
            <a:prstDash val="solid"/>
            <a:round/>
            <a:headEnd type="none" w="lg" len="lg"/>
            <a:tailEnd type="triangle" w="lg" len="lg"/>
          </a:ln>
        </p:spPr>
      </p:cxnSp>
      <p:cxnSp>
        <p:nvCxnSpPr>
          <p:cNvPr id="360" name="Shape 360"/>
          <p:cNvCxnSpPr/>
          <p:nvPr/>
        </p:nvCxnSpPr>
        <p:spPr>
          <a:xfrm>
            <a:off x="2153550" y="3978925"/>
            <a:ext cx="2044500" cy="7500"/>
          </a:xfrm>
          <a:prstGeom prst="straightConnector1">
            <a:avLst/>
          </a:prstGeom>
          <a:noFill/>
          <a:ln w="9525" cap="flat" cmpd="sng">
            <a:solidFill>
              <a:srgbClr val="0F9D58"/>
            </a:solidFill>
            <a:prstDash val="solid"/>
            <a:round/>
            <a:headEnd type="none" w="lg" len="lg"/>
            <a:tailEnd type="triangle" w="lg" len="lg"/>
          </a:ln>
        </p:spPr>
      </p:cxnSp>
      <p:cxnSp>
        <p:nvCxnSpPr>
          <p:cNvPr id="361" name="Shape 361"/>
          <p:cNvCxnSpPr/>
          <p:nvPr/>
        </p:nvCxnSpPr>
        <p:spPr>
          <a:xfrm flipH="1">
            <a:off x="2179100" y="4054400"/>
            <a:ext cx="1999800" cy="600"/>
          </a:xfrm>
          <a:prstGeom prst="straightConnector1">
            <a:avLst/>
          </a:prstGeom>
          <a:noFill/>
          <a:ln w="9525" cap="flat" cmpd="sng">
            <a:solidFill>
              <a:srgbClr val="0F9D58"/>
            </a:solidFill>
            <a:prstDash val="solid"/>
            <a:round/>
            <a:headEnd type="none" w="lg" len="lg"/>
            <a:tailEnd type="triangle" w="lg" len="lg"/>
          </a:ln>
        </p:spPr>
      </p:cxnSp>
      <p:cxnSp>
        <p:nvCxnSpPr>
          <p:cNvPr id="362" name="Shape 362"/>
          <p:cNvCxnSpPr/>
          <p:nvPr/>
        </p:nvCxnSpPr>
        <p:spPr>
          <a:xfrm rot="10800000">
            <a:off x="5126100" y="2363975"/>
            <a:ext cx="1872900" cy="12600"/>
          </a:xfrm>
          <a:prstGeom prst="straightConnector1">
            <a:avLst/>
          </a:prstGeom>
          <a:noFill/>
          <a:ln w="9525" cap="flat" cmpd="sng">
            <a:solidFill>
              <a:srgbClr val="FF0000"/>
            </a:solidFill>
            <a:prstDash val="solid"/>
            <a:round/>
            <a:headEnd type="none" w="lg" len="lg"/>
            <a:tailEnd type="triangle" w="lg" len="lg"/>
          </a:ln>
        </p:spPr>
      </p:cxnSp>
      <p:cxnSp>
        <p:nvCxnSpPr>
          <p:cNvPr id="363" name="Shape 363"/>
          <p:cNvCxnSpPr/>
          <p:nvPr/>
        </p:nvCxnSpPr>
        <p:spPr>
          <a:xfrm rot="10800000" flipH="1">
            <a:off x="5164500" y="2466425"/>
            <a:ext cx="1872900" cy="600"/>
          </a:xfrm>
          <a:prstGeom prst="straightConnector1">
            <a:avLst/>
          </a:prstGeom>
          <a:noFill/>
          <a:ln w="9525" cap="flat" cmpd="sng">
            <a:solidFill>
              <a:srgbClr val="FF0000"/>
            </a:solidFill>
            <a:prstDash val="solid"/>
            <a:round/>
            <a:headEnd type="none" w="lg" len="lg"/>
            <a:tailEnd type="triangle" w="lg" len="lg"/>
          </a:ln>
        </p:spPr>
      </p:cxnSp>
      <p:cxnSp>
        <p:nvCxnSpPr>
          <p:cNvPr id="364" name="Shape 364"/>
          <p:cNvCxnSpPr/>
          <p:nvPr/>
        </p:nvCxnSpPr>
        <p:spPr>
          <a:xfrm>
            <a:off x="3858425" y="2248400"/>
            <a:ext cx="12900" cy="1551000"/>
          </a:xfrm>
          <a:prstGeom prst="straightConnector1">
            <a:avLst/>
          </a:prstGeom>
          <a:noFill/>
          <a:ln w="9525" cap="flat" cmpd="sng">
            <a:solidFill>
              <a:schemeClr val="dk2"/>
            </a:solidFill>
            <a:prstDash val="dash"/>
            <a:round/>
            <a:headEnd type="none" w="lg" len="lg"/>
            <a:tailEnd type="none" w="lg" len="lg"/>
          </a:ln>
        </p:spPr>
      </p:cxnSp>
      <p:cxnSp>
        <p:nvCxnSpPr>
          <p:cNvPr id="365" name="Shape 365"/>
          <p:cNvCxnSpPr/>
          <p:nvPr/>
        </p:nvCxnSpPr>
        <p:spPr>
          <a:xfrm>
            <a:off x="4191700" y="2235575"/>
            <a:ext cx="0" cy="1858800"/>
          </a:xfrm>
          <a:prstGeom prst="straightConnector1">
            <a:avLst/>
          </a:prstGeom>
          <a:noFill/>
          <a:ln w="9525" cap="flat" cmpd="sng">
            <a:solidFill>
              <a:schemeClr val="dk2"/>
            </a:solidFill>
            <a:prstDash val="dash"/>
            <a:round/>
            <a:headEnd type="none" w="lg" len="lg"/>
            <a:tailEnd type="none" w="lg" len="lg"/>
          </a:ln>
        </p:spPr>
      </p:cxnSp>
      <p:cxnSp>
        <p:nvCxnSpPr>
          <p:cNvPr id="366" name="Shape 366"/>
          <p:cNvCxnSpPr/>
          <p:nvPr/>
        </p:nvCxnSpPr>
        <p:spPr>
          <a:xfrm>
            <a:off x="5371025" y="2277875"/>
            <a:ext cx="0" cy="1858800"/>
          </a:xfrm>
          <a:prstGeom prst="straightConnector1">
            <a:avLst/>
          </a:prstGeom>
          <a:noFill/>
          <a:ln w="9525" cap="flat" cmpd="sng">
            <a:solidFill>
              <a:schemeClr val="dk2"/>
            </a:solidFill>
            <a:prstDash val="dash"/>
            <a:round/>
            <a:headEnd type="none" w="lg" len="lg"/>
            <a:tailEnd type="none" w="lg" len="lg"/>
          </a:ln>
        </p:spPr>
      </p:cxnSp>
      <p:cxnSp>
        <p:nvCxnSpPr>
          <p:cNvPr id="367" name="Shape 367"/>
          <p:cNvCxnSpPr/>
          <p:nvPr/>
        </p:nvCxnSpPr>
        <p:spPr>
          <a:xfrm>
            <a:off x="5151150" y="2277875"/>
            <a:ext cx="2100" cy="1560000"/>
          </a:xfrm>
          <a:prstGeom prst="straightConnector1">
            <a:avLst/>
          </a:prstGeom>
          <a:noFill/>
          <a:ln w="9525" cap="flat" cmpd="sng">
            <a:solidFill>
              <a:schemeClr val="dk2"/>
            </a:solidFill>
            <a:prstDash val="dash"/>
            <a:round/>
            <a:headEnd type="none" w="lg" len="lg"/>
            <a:tailEnd type="none" w="lg" len="lg"/>
          </a:ln>
        </p:spPr>
      </p:cxnSp>
      <p:cxnSp>
        <p:nvCxnSpPr>
          <p:cNvPr id="368" name="Shape 368"/>
          <p:cNvCxnSpPr/>
          <p:nvPr/>
        </p:nvCxnSpPr>
        <p:spPr>
          <a:xfrm>
            <a:off x="5371025" y="4068588"/>
            <a:ext cx="1756200" cy="12900"/>
          </a:xfrm>
          <a:prstGeom prst="straightConnector1">
            <a:avLst/>
          </a:prstGeom>
          <a:noFill/>
          <a:ln w="9525" cap="flat" cmpd="sng">
            <a:solidFill>
              <a:srgbClr val="0F9D58"/>
            </a:solidFill>
            <a:prstDash val="solid"/>
            <a:round/>
            <a:headEnd type="none" w="lg" len="lg"/>
            <a:tailEnd type="triangle" w="lg" len="lg"/>
          </a:ln>
        </p:spPr>
      </p:cxnSp>
      <p:cxnSp>
        <p:nvCxnSpPr>
          <p:cNvPr id="369" name="Shape 369"/>
          <p:cNvCxnSpPr/>
          <p:nvPr/>
        </p:nvCxnSpPr>
        <p:spPr>
          <a:xfrm rot="10800000">
            <a:off x="5396575" y="3992250"/>
            <a:ext cx="1717800" cy="12300"/>
          </a:xfrm>
          <a:prstGeom prst="straightConnector1">
            <a:avLst/>
          </a:prstGeom>
          <a:noFill/>
          <a:ln w="9525" cap="flat" cmpd="sng">
            <a:solidFill>
              <a:srgbClr val="0F9D58"/>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262850" y="245867"/>
            <a:ext cx="8520600" cy="763500"/>
          </a:xfrm>
          <a:prstGeom prst="rect">
            <a:avLst/>
          </a:prstGeom>
        </p:spPr>
        <p:txBody>
          <a:bodyPr wrap="square" lIns="91425" tIns="91425" rIns="91425" bIns="91425" anchor="t" anchorCtr="0">
            <a:noAutofit/>
          </a:bodyPr>
          <a:lstStyle/>
          <a:p>
            <a:pPr lvl="0" algn="ctr">
              <a:spcBef>
                <a:spcPts val="0"/>
              </a:spcBef>
              <a:buNone/>
            </a:pPr>
            <a:r>
              <a:rPr lang="en" sz="3000"/>
              <a:t>Authentication: Pervasive and Ubiquitous</a:t>
            </a:r>
          </a:p>
        </p:txBody>
      </p:sp>
      <p:sp>
        <p:nvSpPr>
          <p:cNvPr id="133" name="Shape 133"/>
          <p:cNvSpPr txBox="1">
            <a:spLocks noGrp="1"/>
          </p:cNvSpPr>
          <p:nvPr>
            <p:ph type="body" idx="1"/>
          </p:nvPr>
        </p:nvSpPr>
        <p:spPr>
          <a:xfrm>
            <a:off x="311700" y="1689033"/>
            <a:ext cx="8520600" cy="4555200"/>
          </a:xfrm>
          <a:prstGeom prst="rect">
            <a:avLst/>
          </a:prstGeom>
        </p:spPr>
        <p:txBody>
          <a:bodyPr wrap="square" lIns="91425" tIns="91425" rIns="91425" bIns="91425" anchor="t" anchorCtr="0">
            <a:noAutofit/>
          </a:bodyPr>
          <a:lstStyle/>
          <a:p>
            <a:pPr lvl="0">
              <a:spcBef>
                <a:spcPts val="0"/>
              </a:spcBef>
              <a:buNone/>
            </a:pPr>
            <a:endParaRPr/>
          </a:p>
        </p:txBody>
      </p:sp>
      <p:pic>
        <p:nvPicPr>
          <p:cNvPr id="134" name="Shape 134"/>
          <p:cNvPicPr preferRelativeResize="0"/>
          <p:nvPr/>
        </p:nvPicPr>
        <p:blipFill>
          <a:blip r:embed="rId3">
            <a:alphaModFix/>
          </a:blip>
          <a:stretch>
            <a:fillRect/>
          </a:stretch>
        </p:blipFill>
        <p:spPr>
          <a:xfrm>
            <a:off x="262838" y="3939100"/>
            <a:ext cx="4037850" cy="2018900"/>
          </a:xfrm>
          <a:prstGeom prst="rect">
            <a:avLst/>
          </a:prstGeom>
          <a:noFill/>
          <a:ln>
            <a:noFill/>
          </a:ln>
        </p:spPr>
      </p:pic>
      <p:pic>
        <p:nvPicPr>
          <p:cNvPr id="135" name="Shape 135"/>
          <p:cNvPicPr preferRelativeResize="0"/>
          <p:nvPr/>
        </p:nvPicPr>
        <p:blipFill>
          <a:blip r:embed="rId4">
            <a:alphaModFix/>
          </a:blip>
          <a:stretch>
            <a:fillRect/>
          </a:stretch>
        </p:blipFill>
        <p:spPr>
          <a:xfrm>
            <a:off x="262850" y="1093375"/>
            <a:ext cx="4749250" cy="2374625"/>
          </a:xfrm>
          <a:prstGeom prst="rect">
            <a:avLst/>
          </a:prstGeom>
          <a:noFill/>
          <a:ln>
            <a:noFill/>
          </a:ln>
        </p:spPr>
      </p:pic>
      <p:pic>
        <p:nvPicPr>
          <p:cNvPr id="136" name="Shape 136"/>
          <p:cNvPicPr preferRelativeResize="0"/>
          <p:nvPr/>
        </p:nvPicPr>
        <p:blipFill>
          <a:blip r:embed="rId5">
            <a:alphaModFix/>
          </a:blip>
          <a:stretch>
            <a:fillRect/>
          </a:stretch>
        </p:blipFill>
        <p:spPr>
          <a:xfrm>
            <a:off x="4471102" y="1093364"/>
            <a:ext cx="4349875" cy="2901400"/>
          </a:xfrm>
          <a:prstGeom prst="rect">
            <a:avLst/>
          </a:prstGeom>
          <a:noFill/>
          <a:ln>
            <a:noFill/>
          </a:ln>
        </p:spPr>
      </p:pic>
      <p:pic>
        <p:nvPicPr>
          <p:cNvPr id="137" name="Shape 137"/>
          <p:cNvPicPr preferRelativeResize="0"/>
          <p:nvPr/>
        </p:nvPicPr>
        <p:blipFill>
          <a:blip r:embed="rId6">
            <a:alphaModFix/>
          </a:blip>
          <a:stretch>
            <a:fillRect/>
          </a:stretch>
        </p:blipFill>
        <p:spPr>
          <a:xfrm>
            <a:off x="2809724" y="3939099"/>
            <a:ext cx="3025979" cy="2018900"/>
          </a:xfrm>
          <a:prstGeom prst="rect">
            <a:avLst/>
          </a:prstGeom>
          <a:noFill/>
          <a:ln>
            <a:noFill/>
          </a:ln>
        </p:spPr>
      </p:pic>
      <p:pic>
        <p:nvPicPr>
          <p:cNvPr id="138" name="Shape 138"/>
          <p:cNvPicPr preferRelativeResize="0"/>
          <p:nvPr/>
        </p:nvPicPr>
        <p:blipFill>
          <a:blip r:embed="rId7">
            <a:alphaModFix/>
          </a:blip>
          <a:stretch>
            <a:fillRect/>
          </a:stretch>
        </p:blipFill>
        <p:spPr>
          <a:xfrm>
            <a:off x="5835700" y="3939100"/>
            <a:ext cx="3035598" cy="2018900"/>
          </a:xfrm>
          <a:prstGeom prst="rect">
            <a:avLst/>
          </a:prstGeom>
          <a:noFill/>
          <a:ln>
            <a:noFill/>
          </a:ln>
        </p:spPr>
      </p:pic>
      <p:sp>
        <p:nvSpPr>
          <p:cNvPr id="139" name="Shape 139"/>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endParaRPr/>
          </a:p>
        </p:txBody>
      </p:sp>
      <p:sp>
        <p:nvSpPr>
          <p:cNvPr id="375" name="Shape 375"/>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376" name="Shape 376"/>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20</a:t>
            </a:fld>
            <a:endParaRPr lang="en"/>
          </a:p>
        </p:txBody>
      </p:sp>
      <p:sp>
        <p:nvSpPr>
          <p:cNvPr id="377" name="Shape 377"/>
          <p:cNvSpPr txBox="1"/>
          <p:nvPr/>
        </p:nvSpPr>
        <p:spPr>
          <a:xfrm>
            <a:off x="500425" y="5550125"/>
            <a:ext cx="8520600" cy="1192200"/>
          </a:xfrm>
          <a:prstGeom prst="rect">
            <a:avLst/>
          </a:prstGeom>
          <a:noFill/>
          <a:ln>
            <a:noFill/>
          </a:ln>
        </p:spPr>
        <p:txBody>
          <a:bodyPr wrap="square" lIns="91425" tIns="91425" rIns="91425" bIns="91425" anchor="ctr" anchorCtr="0">
            <a:noAutofit/>
          </a:bodyPr>
          <a:lstStyle/>
          <a:p>
            <a:pPr lvl="0" rtl="0">
              <a:lnSpc>
                <a:spcPct val="115000"/>
              </a:lnSpc>
              <a:spcBef>
                <a:spcPts val="0"/>
              </a:spcBef>
              <a:spcAft>
                <a:spcPts val="1600"/>
              </a:spcAft>
              <a:buNone/>
            </a:pPr>
            <a:r>
              <a:rPr lang="en" sz="3000">
                <a:solidFill>
                  <a:schemeClr val="dk2"/>
                </a:solidFill>
              </a:rPr>
              <a:t>Challenge 2: Resilient to spoofing attack</a:t>
            </a:r>
          </a:p>
        </p:txBody>
      </p:sp>
      <p:sp>
        <p:nvSpPr>
          <p:cNvPr id="378" name="Shape 378"/>
          <p:cNvSpPr txBox="1"/>
          <p:nvPr/>
        </p:nvSpPr>
        <p:spPr>
          <a:xfrm>
            <a:off x="2768453" y="4281200"/>
            <a:ext cx="4486800" cy="1448400"/>
          </a:xfrm>
          <a:prstGeom prst="rect">
            <a:avLst/>
          </a:prstGeom>
          <a:noFill/>
          <a:ln>
            <a:noFill/>
          </a:ln>
        </p:spPr>
        <p:txBody>
          <a:bodyPr wrap="square" lIns="91425" tIns="91425" rIns="91425" bIns="91425" anchor="t" anchorCtr="0">
            <a:noAutofit/>
          </a:bodyPr>
          <a:lstStyle/>
          <a:p>
            <a:pPr lvl="0">
              <a:spcBef>
                <a:spcPts val="0"/>
              </a:spcBef>
              <a:buNone/>
            </a:pPr>
            <a:r>
              <a:rPr lang="en" sz="3000">
                <a:solidFill>
                  <a:srgbClr val="980000"/>
                </a:solidFill>
              </a:rPr>
              <a:t>Liveness artifacts:</a:t>
            </a:r>
          </a:p>
          <a:p>
            <a:pPr marL="457200" lvl="0" indent="-419100">
              <a:spcBef>
                <a:spcPts val="0"/>
              </a:spcBef>
              <a:buClr>
                <a:srgbClr val="980000"/>
              </a:buClr>
              <a:buSzPct val="100000"/>
              <a:buChar char="●"/>
            </a:pPr>
            <a:r>
              <a:rPr lang="en" sz="3000">
                <a:solidFill>
                  <a:srgbClr val="980000"/>
                </a:solidFill>
              </a:rPr>
              <a:t>Respiration Detection</a:t>
            </a:r>
          </a:p>
        </p:txBody>
      </p:sp>
      <p:pic>
        <p:nvPicPr>
          <p:cNvPr id="379" name="Shape 379"/>
          <p:cNvPicPr preferRelativeResize="0"/>
          <p:nvPr/>
        </p:nvPicPr>
        <p:blipFill>
          <a:blip r:embed="rId3">
            <a:alphaModFix/>
          </a:blip>
          <a:stretch>
            <a:fillRect/>
          </a:stretch>
        </p:blipFill>
        <p:spPr>
          <a:xfrm>
            <a:off x="1049375" y="1158702"/>
            <a:ext cx="6806075" cy="28843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sldNum" idx="12"/>
          </p:nvPr>
        </p:nvSpPr>
        <p:spPr>
          <a:xfrm>
            <a:off x="8472458" y="63700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21</a:t>
            </a:fld>
            <a:endParaRPr lang="en"/>
          </a:p>
        </p:txBody>
      </p:sp>
      <p:pic>
        <p:nvPicPr>
          <p:cNvPr id="385" name="Shape 385"/>
          <p:cNvPicPr preferRelativeResize="0"/>
          <p:nvPr/>
        </p:nvPicPr>
        <p:blipFill>
          <a:blip r:embed="rId3">
            <a:alphaModFix/>
          </a:blip>
          <a:stretch>
            <a:fillRect/>
          </a:stretch>
        </p:blipFill>
        <p:spPr>
          <a:xfrm>
            <a:off x="2321944" y="3608640"/>
            <a:ext cx="5257030" cy="2462225"/>
          </a:xfrm>
          <a:prstGeom prst="rect">
            <a:avLst/>
          </a:prstGeom>
          <a:noFill/>
          <a:ln>
            <a:noFill/>
          </a:ln>
        </p:spPr>
      </p:pic>
      <p:pic>
        <p:nvPicPr>
          <p:cNvPr id="386" name="Shape 386"/>
          <p:cNvPicPr preferRelativeResize="0"/>
          <p:nvPr/>
        </p:nvPicPr>
        <p:blipFill>
          <a:blip r:embed="rId4">
            <a:alphaModFix/>
          </a:blip>
          <a:stretch>
            <a:fillRect/>
          </a:stretch>
        </p:blipFill>
        <p:spPr>
          <a:xfrm>
            <a:off x="1001125" y="3991596"/>
            <a:ext cx="1316669" cy="1824514"/>
          </a:xfrm>
          <a:prstGeom prst="rect">
            <a:avLst/>
          </a:prstGeom>
          <a:noFill/>
          <a:ln>
            <a:noFill/>
          </a:ln>
        </p:spPr>
      </p:pic>
      <p:sp>
        <p:nvSpPr>
          <p:cNvPr id="387" name="Shape 387"/>
          <p:cNvSpPr txBox="1"/>
          <p:nvPr/>
        </p:nvSpPr>
        <p:spPr>
          <a:xfrm>
            <a:off x="138000" y="319350"/>
            <a:ext cx="8868000" cy="909000"/>
          </a:xfrm>
          <a:prstGeom prst="rect">
            <a:avLst/>
          </a:prstGeom>
          <a:noFill/>
          <a:ln>
            <a:noFill/>
          </a:ln>
        </p:spPr>
        <p:txBody>
          <a:bodyPr wrap="square" lIns="91425" tIns="91425" rIns="91425" bIns="91425" anchor="ctr" anchorCtr="0">
            <a:noAutofit/>
          </a:bodyPr>
          <a:lstStyle/>
          <a:p>
            <a:pPr lvl="0" algn="ctr" rtl="0">
              <a:lnSpc>
                <a:spcPct val="115000"/>
              </a:lnSpc>
              <a:spcBef>
                <a:spcPts val="0"/>
              </a:spcBef>
              <a:spcAft>
                <a:spcPts val="1600"/>
              </a:spcAft>
              <a:buNone/>
            </a:pPr>
            <a:r>
              <a:rPr lang="en" sz="3000">
                <a:solidFill>
                  <a:schemeClr val="dk2"/>
                </a:solidFill>
              </a:rPr>
              <a:t>Heart feature extraction and classification</a:t>
            </a:r>
          </a:p>
        </p:txBody>
      </p:sp>
      <p:pic>
        <p:nvPicPr>
          <p:cNvPr id="388" name="Shape 388"/>
          <p:cNvPicPr preferRelativeResize="0"/>
          <p:nvPr/>
        </p:nvPicPr>
        <p:blipFill>
          <a:blip r:embed="rId5">
            <a:alphaModFix/>
          </a:blip>
          <a:stretch>
            <a:fillRect/>
          </a:stretch>
        </p:blipFill>
        <p:spPr>
          <a:xfrm>
            <a:off x="2178800" y="1100150"/>
            <a:ext cx="4990535" cy="2357200"/>
          </a:xfrm>
          <a:prstGeom prst="rect">
            <a:avLst/>
          </a:prstGeom>
          <a:noFill/>
          <a:ln>
            <a:noFill/>
          </a:ln>
        </p:spPr>
      </p:pic>
      <p:sp>
        <p:nvSpPr>
          <p:cNvPr id="389" name="Shape 389"/>
          <p:cNvSpPr txBox="1"/>
          <p:nvPr/>
        </p:nvSpPr>
        <p:spPr>
          <a:xfrm>
            <a:off x="2550550" y="6222175"/>
            <a:ext cx="4473600" cy="524700"/>
          </a:xfrm>
          <a:prstGeom prst="rect">
            <a:avLst/>
          </a:prstGeom>
          <a:noFill/>
          <a:ln>
            <a:noFill/>
          </a:ln>
        </p:spPr>
        <p:txBody>
          <a:bodyPr wrap="square" lIns="91425" tIns="91425" rIns="91425" bIns="91425" anchor="t" anchorCtr="0">
            <a:noAutofit/>
          </a:bodyPr>
          <a:lstStyle/>
          <a:p>
            <a:pPr lvl="0" algn="ctr">
              <a:spcBef>
                <a:spcPts val="0"/>
              </a:spcBef>
              <a:buNone/>
            </a:pPr>
            <a:r>
              <a:rPr lang="en" sz="1800"/>
              <a:t>SVM (RBF) is used for classification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endParaRPr/>
          </a:p>
        </p:txBody>
      </p:sp>
      <p:sp>
        <p:nvSpPr>
          <p:cNvPr id="395" name="Shape 395"/>
          <p:cNvSpPr txBox="1">
            <a:spLocks noGrp="1"/>
          </p:cNvSpPr>
          <p:nvPr>
            <p:ph type="body" idx="1"/>
          </p:nvPr>
        </p:nvSpPr>
        <p:spPr>
          <a:xfrm>
            <a:off x="311700" y="3068805"/>
            <a:ext cx="8520600" cy="1574400"/>
          </a:xfrm>
          <a:prstGeom prst="rect">
            <a:avLst/>
          </a:prstGeom>
        </p:spPr>
        <p:txBody>
          <a:bodyPr wrap="square" lIns="91425" tIns="91425" rIns="91425" bIns="91425" anchor="t" anchorCtr="0">
            <a:noAutofit/>
          </a:bodyPr>
          <a:lstStyle/>
          <a:p>
            <a:pPr lvl="0" algn="ctr">
              <a:spcBef>
                <a:spcPts val="0"/>
              </a:spcBef>
              <a:buNone/>
            </a:pPr>
            <a:r>
              <a:rPr lang="en" sz="3600"/>
              <a:t>Performance Evaluation</a:t>
            </a:r>
          </a:p>
        </p:txBody>
      </p:sp>
      <p:sp>
        <p:nvSpPr>
          <p:cNvPr id="396" name="Shape 396"/>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22</a:t>
            </a:fld>
            <a:endParaRPr lang="e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311700" y="279442"/>
            <a:ext cx="8520600" cy="763500"/>
          </a:xfrm>
          <a:prstGeom prst="rect">
            <a:avLst/>
          </a:prstGeom>
        </p:spPr>
        <p:txBody>
          <a:bodyPr wrap="square" lIns="91425" tIns="91425" rIns="91425" bIns="91425" anchor="t" anchorCtr="0">
            <a:noAutofit/>
          </a:bodyPr>
          <a:lstStyle/>
          <a:p>
            <a:pPr lvl="0">
              <a:spcBef>
                <a:spcPts val="0"/>
              </a:spcBef>
              <a:buNone/>
            </a:pPr>
            <a:r>
              <a:rPr lang="en"/>
              <a:t>Experimental Setup</a:t>
            </a:r>
          </a:p>
        </p:txBody>
      </p:sp>
      <p:sp>
        <p:nvSpPr>
          <p:cNvPr id="402" name="Shape 402"/>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403" name="Shape 403"/>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23</a:t>
            </a:fld>
            <a:endParaRPr lang="en"/>
          </a:p>
        </p:txBody>
      </p:sp>
      <p:pic>
        <p:nvPicPr>
          <p:cNvPr id="404" name="Shape 404"/>
          <p:cNvPicPr preferRelativeResize="0"/>
          <p:nvPr/>
        </p:nvPicPr>
        <p:blipFill>
          <a:blip r:embed="rId3">
            <a:alphaModFix/>
          </a:blip>
          <a:stretch>
            <a:fillRect/>
          </a:stretch>
        </p:blipFill>
        <p:spPr>
          <a:xfrm>
            <a:off x="311700" y="1119338"/>
            <a:ext cx="8520601" cy="4619330"/>
          </a:xfrm>
          <a:prstGeom prst="rect">
            <a:avLst/>
          </a:prstGeom>
          <a:noFill/>
          <a:ln>
            <a:noFill/>
          </a:ln>
        </p:spPr>
      </p:pic>
      <p:sp>
        <p:nvSpPr>
          <p:cNvPr id="405" name="Shape 405"/>
          <p:cNvSpPr txBox="1"/>
          <p:nvPr/>
        </p:nvSpPr>
        <p:spPr>
          <a:xfrm>
            <a:off x="551200" y="5978825"/>
            <a:ext cx="8114100" cy="763500"/>
          </a:xfrm>
          <a:prstGeom prst="rect">
            <a:avLst/>
          </a:prstGeom>
          <a:noFill/>
          <a:ln>
            <a:noFill/>
          </a:ln>
        </p:spPr>
        <p:txBody>
          <a:bodyPr wrap="square" lIns="91425" tIns="91425" rIns="91425" bIns="91425" anchor="t" anchorCtr="0">
            <a:noAutofit/>
          </a:bodyPr>
          <a:lstStyle/>
          <a:p>
            <a:pPr lvl="0">
              <a:spcBef>
                <a:spcPts val="0"/>
              </a:spcBef>
              <a:buNone/>
            </a:pPr>
            <a:r>
              <a:rPr lang="en" sz="2400"/>
              <a:t>78 Participants (46 males and 32 females) with age range of 16-54</a:t>
            </a:r>
          </a:p>
        </p:txBody>
      </p:sp>
      <p:cxnSp>
        <p:nvCxnSpPr>
          <p:cNvPr id="406" name="Shape 406"/>
          <p:cNvCxnSpPr/>
          <p:nvPr/>
        </p:nvCxnSpPr>
        <p:spPr>
          <a:xfrm rot="10800000" flipH="1">
            <a:off x="5753950" y="3250875"/>
            <a:ext cx="1264500" cy="732900"/>
          </a:xfrm>
          <a:prstGeom prst="straightConnector1">
            <a:avLst/>
          </a:prstGeom>
          <a:noFill/>
          <a:ln w="38100" cap="flat" cmpd="sng">
            <a:solidFill>
              <a:srgbClr val="980000"/>
            </a:solidFill>
            <a:prstDash val="solid"/>
            <a:round/>
            <a:headEnd type="triangle" w="lg" len="lg"/>
            <a:tailEnd type="triangle" w="lg" len="lg"/>
          </a:ln>
        </p:spPr>
      </p:cxnSp>
      <p:cxnSp>
        <p:nvCxnSpPr>
          <p:cNvPr id="407" name="Shape 407"/>
          <p:cNvCxnSpPr/>
          <p:nvPr/>
        </p:nvCxnSpPr>
        <p:spPr>
          <a:xfrm rot="10800000" flipH="1">
            <a:off x="7513100" y="2432125"/>
            <a:ext cx="885600" cy="617100"/>
          </a:xfrm>
          <a:prstGeom prst="straightConnector1">
            <a:avLst/>
          </a:prstGeom>
          <a:noFill/>
          <a:ln w="38100" cap="flat" cmpd="sng">
            <a:solidFill>
              <a:srgbClr val="980000"/>
            </a:solidFill>
            <a:prstDash val="dash"/>
            <a:round/>
            <a:headEnd type="triangle" w="lg" len="lg"/>
            <a:tailEnd type="triangle" w="lg" len="lg"/>
          </a:ln>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r>
              <a:rPr lang="en"/>
              <a:t>System Parameters</a:t>
            </a:r>
          </a:p>
        </p:txBody>
      </p:sp>
      <p:sp>
        <p:nvSpPr>
          <p:cNvPr id="413" name="Shape 413"/>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marL="457200" lvl="0" indent="-419100" rtl="0">
              <a:lnSpc>
                <a:spcPct val="100000"/>
              </a:lnSpc>
              <a:spcBef>
                <a:spcPts val="0"/>
              </a:spcBef>
              <a:spcAft>
                <a:spcPts val="0"/>
              </a:spcAft>
              <a:buSzPct val="100000"/>
            </a:pPr>
            <a:r>
              <a:rPr lang="en" sz="3000" dirty="0"/>
              <a:t>Frequency: 2.4 GHz</a:t>
            </a:r>
          </a:p>
          <a:p>
            <a:pPr marL="457200" lvl="0" indent="-419100" rtl="0">
              <a:lnSpc>
                <a:spcPct val="100000"/>
              </a:lnSpc>
              <a:spcBef>
                <a:spcPts val="0"/>
              </a:spcBef>
              <a:spcAft>
                <a:spcPts val="0"/>
              </a:spcAft>
              <a:buSzPct val="100000"/>
            </a:pPr>
            <a:r>
              <a:rPr lang="en" sz="3000" dirty="0"/>
              <a:t>Bandwidth 5 KHz</a:t>
            </a:r>
          </a:p>
          <a:p>
            <a:pPr marL="457200" lvl="0" indent="-419100" rtl="0">
              <a:lnSpc>
                <a:spcPct val="100000"/>
              </a:lnSpc>
              <a:spcBef>
                <a:spcPts val="0"/>
              </a:spcBef>
              <a:spcAft>
                <a:spcPts val="0"/>
              </a:spcAft>
              <a:buSzPct val="100000"/>
            </a:pPr>
            <a:r>
              <a:rPr lang="en" sz="3000" dirty="0"/>
              <a:t>1 TX and 1 RX antenna</a:t>
            </a:r>
          </a:p>
          <a:p>
            <a:pPr marL="457200" lvl="0" indent="-419100" rtl="0">
              <a:lnSpc>
                <a:spcPct val="100000"/>
              </a:lnSpc>
              <a:spcBef>
                <a:spcPts val="0"/>
              </a:spcBef>
              <a:spcAft>
                <a:spcPts val="0"/>
              </a:spcAft>
              <a:buSzPct val="100000"/>
            </a:pPr>
            <a:r>
              <a:rPr lang="en" sz="3000" dirty="0"/>
              <a:t>Beam width: 45 degree</a:t>
            </a:r>
          </a:p>
          <a:p>
            <a:pPr marL="457200" lvl="0" indent="-419100" rtl="0">
              <a:lnSpc>
                <a:spcPct val="100000"/>
              </a:lnSpc>
              <a:spcBef>
                <a:spcPts val="0"/>
              </a:spcBef>
              <a:spcAft>
                <a:spcPts val="0"/>
              </a:spcAft>
              <a:buSzPct val="100000"/>
            </a:pPr>
            <a:r>
              <a:rPr lang="en" sz="3000" dirty="0"/>
              <a:t>Power consumption: 650 mw</a:t>
            </a:r>
          </a:p>
          <a:p>
            <a:pPr marL="457200" lvl="0" indent="-419100" rtl="0">
              <a:lnSpc>
                <a:spcPct val="100000"/>
              </a:lnSpc>
              <a:spcBef>
                <a:spcPts val="0"/>
              </a:spcBef>
              <a:spcAft>
                <a:spcPts val="0"/>
              </a:spcAft>
              <a:buSzPct val="100000"/>
            </a:pPr>
            <a:r>
              <a:rPr lang="en" sz="3000" dirty="0"/>
              <a:t>Acquisition device: NI USB-6008</a:t>
            </a:r>
          </a:p>
          <a:p>
            <a:pPr marL="457200" lvl="0" indent="-419100" rtl="0">
              <a:lnSpc>
                <a:spcPct val="100000"/>
              </a:lnSpc>
              <a:spcBef>
                <a:spcPts val="0"/>
              </a:spcBef>
              <a:spcAft>
                <a:spcPts val="0"/>
              </a:spcAft>
              <a:buSzPct val="100000"/>
            </a:pPr>
            <a:r>
              <a:rPr lang="en" sz="3000" dirty="0"/>
              <a:t>Pulse sensor: UFI 1010 pulse transducer</a:t>
            </a:r>
          </a:p>
          <a:p>
            <a:pPr marL="457200" lvl="0" indent="-419100">
              <a:lnSpc>
                <a:spcPct val="100000"/>
              </a:lnSpc>
              <a:spcBef>
                <a:spcPts val="0"/>
              </a:spcBef>
              <a:spcAft>
                <a:spcPts val="0"/>
              </a:spcAft>
              <a:buSzPct val="100000"/>
            </a:pPr>
            <a:r>
              <a:rPr lang="en" sz="3000" dirty="0"/>
              <a:t>Chest belt: UFI 1132 piezo-electric respiration transducer</a:t>
            </a:r>
          </a:p>
        </p:txBody>
      </p:sp>
      <p:sp>
        <p:nvSpPr>
          <p:cNvPr id="414" name="Shape 414"/>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24</a:t>
            </a:fld>
            <a:endParaRPr lang="en"/>
          </a:p>
        </p:txBody>
      </p:sp>
      <p:pic>
        <p:nvPicPr>
          <p:cNvPr id="415" name="Shape 415"/>
          <p:cNvPicPr preferRelativeResize="0"/>
          <p:nvPr/>
        </p:nvPicPr>
        <p:blipFill>
          <a:blip r:embed="rId3">
            <a:alphaModFix/>
          </a:blip>
          <a:stretch>
            <a:fillRect/>
          </a:stretch>
        </p:blipFill>
        <p:spPr>
          <a:xfrm>
            <a:off x="5054601" y="593373"/>
            <a:ext cx="4025300" cy="3122123"/>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311700" y="567717"/>
            <a:ext cx="8520600" cy="763500"/>
          </a:xfrm>
          <a:prstGeom prst="rect">
            <a:avLst/>
          </a:prstGeom>
        </p:spPr>
        <p:txBody>
          <a:bodyPr wrap="square" lIns="91425" tIns="91425" rIns="91425" bIns="91425" anchor="t" anchorCtr="0">
            <a:noAutofit/>
          </a:bodyPr>
          <a:lstStyle/>
          <a:p>
            <a:pPr lvl="0">
              <a:spcBef>
                <a:spcPts val="0"/>
              </a:spcBef>
              <a:buNone/>
            </a:pPr>
            <a:r>
              <a:rPr lang="en" sz="3000"/>
              <a:t>Accuracy</a:t>
            </a:r>
            <a:r>
              <a:rPr lang="en"/>
              <a:t> </a:t>
            </a:r>
          </a:p>
        </p:txBody>
      </p:sp>
      <p:sp>
        <p:nvSpPr>
          <p:cNvPr id="421" name="Shape 421"/>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marL="457200" lvl="0" indent="-381000" rtl="0">
              <a:spcBef>
                <a:spcPts val="0"/>
              </a:spcBef>
              <a:buSzPct val="100000"/>
            </a:pPr>
            <a:r>
              <a:rPr lang="en" sz="2400"/>
              <a:t>Balanced Accuracy (BAC)</a:t>
            </a:r>
          </a:p>
          <a:p>
            <a:pPr marL="457200" lvl="0" indent="-381000" rtl="0">
              <a:spcBef>
                <a:spcPts val="0"/>
              </a:spcBef>
              <a:buSzPct val="100000"/>
            </a:pPr>
            <a:r>
              <a:rPr lang="en" sz="2400"/>
              <a:t>F1</a:t>
            </a:r>
          </a:p>
          <a:p>
            <a:pPr marL="457200" lvl="0" indent="-381000" rtl="0">
              <a:spcBef>
                <a:spcPts val="0"/>
              </a:spcBef>
              <a:buSzPct val="100000"/>
            </a:pPr>
            <a:r>
              <a:rPr lang="en" sz="2400"/>
              <a:t>ROC</a:t>
            </a:r>
          </a:p>
          <a:p>
            <a:pPr lvl="0">
              <a:spcBef>
                <a:spcPts val="0"/>
              </a:spcBef>
              <a:buNone/>
            </a:pPr>
            <a:endParaRPr sz="2400"/>
          </a:p>
        </p:txBody>
      </p:sp>
      <p:sp>
        <p:nvSpPr>
          <p:cNvPr id="422" name="Shape 422"/>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25</a:t>
            </a:fld>
            <a:endParaRPr lang="en"/>
          </a:p>
        </p:txBody>
      </p:sp>
      <p:pic>
        <p:nvPicPr>
          <p:cNvPr id="423" name="Shape 423"/>
          <p:cNvPicPr preferRelativeResize="0"/>
          <p:nvPr/>
        </p:nvPicPr>
        <p:blipFill>
          <a:blip r:embed="rId3">
            <a:alphaModFix/>
          </a:blip>
          <a:stretch>
            <a:fillRect/>
          </a:stretch>
        </p:blipFill>
        <p:spPr>
          <a:xfrm>
            <a:off x="4131700" y="2097043"/>
            <a:ext cx="4586200" cy="836825"/>
          </a:xfrm>
          <a:prstGeom prst="rect">
            <a:avLst/>
          </a:prstGeom>
          <a:noFill/>
          <a:ln>
            <a:noFill/>
          </a:ln>
        </p:spPr>
      </p:pic>
      <p:pic>
        <p:nvPicPr>
          <p:cNvPr id="424" name="Shape 424"/>
          <p:cNvPicPr preferRelativeResize="0"/>
          <p:nvPr/>
        </p:nvPicPr>
        <p:blipFill>
          <a:blip r:embed="rId4">
            <a:alphaModFix/>
          </a:blip>
          <a:stretch>
            <a:fillRect/>
          </a:stretch>
        </p:blipFill>
        <p:spPr>
          <a:xfrm>
            <a:off x="448650" y="2933876"/>
            <a:ext cx="4879609" cy="3808450"/>
          </a:xfrm>
          <a:prstGeom prst="rect">
            <a:avLst/>
          </a:prstGeom>
          <a:noFill/>
          <a:ln>
            <a:noFill/>
          </a:ln>
        </p:spPr>
      </p:pic>
      <p:sp>
        <p:nvSpPr>
          <p:cNvPr id="425" name="Shape 425"/>
          <p:cNvSpPr txBox="1"/>
          <p:nvPr/>
        </p:nvSpPr>
        <p:spPr>
          <a:xfrm>
            <a:off x="5627425" y="4322850"/>
            <a:ext cx="2704800" cy="448800"/>
          </a:xfrm>
          <a:prstGeom prst="rect">
            <a:avLst/>
          </a:prstGeom>
          <a:noFill/>
          <a:ln>
            <a:noFill/>
          </a:ln>
        </p:spPr>
        <p:txBody>
          <a:bodyPr wrap="square" lIns="91425" tIns="91425" rIns="91425" bIns="91425" anchor="t" anchorCtr="0">
            <a:noAutofit/>
          </a:bodyPr>
          <a:lstStyle/>
          <a:p>
            <a:pPr lvl="0">
              <a:spcBef>
                <a:spcPts val="0"/>
              </a:spcBef>
              <a:buNone/>
            </a:pPr>
            <a:r>
              <a:rPr lang="en" sz="2400">
                <a:solidFill>
                  <a:srgbClr val="980000"/>
                </a:solidFill>
              </a:rPr>
              <a:t>More than 98% Accuracy</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431" name="Shape 43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26</a:t>
            </a:fld>
            <a:endParaRPr lang="en"/>
          </a:p>
        </p:txBody>
      </p:sp>
      <p:sp>
        <p:nvSpPr>
          <p:cNvPr id="432" name="Shape 432"/>
          <p:cNvSpPr txBox="1"/>
          <p:nvPr/>
        </p:nvSpPr>
        <p:spPr>
          <a:xfrm>
            <a:off x="102550" y="543525"/>
            <a:ext cx="5319600" cy="1371600"/>
          </a:xfrm>
          <a:prstGeom prst="rect">
            <a:avLst/>
          </a:prstGeom>
          <a:noFill/>
          <a:ln>
            <a:noFill/>
          </a:ln>
        </p:spPr>
        <p:txBody>
          <a:bodyPr wrap="square" lIns="91425" tIns="91425" rIns="91425" bIns="91425" anchor="ctr" anchorCtr="0">
            <a:noAutofit/>
          </a:bodyPr>
          <a:lstStyle/>
          <a:p>
            <a:pPr lvl="0" rtl="0">
              <a:lnSpc>
                <a:spcPct val="115000"/>
              </a:lnSpc>
              <a:spcBef>
                <a:spcPts val="0"/>
              </a:spcBef>
              <a:spcAft>
                <a:spcPts val="1600"/>
              </a:spcAft>
              <a:buNone/>
            </a:pPr>
            <a:r>
              <a:rPr lang="en" sz="3000"/>
              <a:t>Equal Error Rate (EER)</a:t>
            </a:r>
          </a:p>
        </p:txBody>
      </p:sp>
      <p:pic>
        <p:nvPicPr>
          <p:cNvPr id="433" name="Shape 433"/>
          <p:cNvPicPr preferRelativeResize="0"/>
          <p:nvPr/>
        </p:nvPicPr>
        <p:blipFill>
          <a:blip r:embed="rId3">
            <a:alphaModFix/>
          </a:blip>
          <a:stretch>
            <a:fillRect/>
          </a:stretch>
        </p:blipFill>
        <p:spPr>
          <a:xfrm>
            <a:off x="1183350" y="2014675"/>
            <a:ext cx="6957549" cy="3963975"/>
          </a:xfrm>
          <a:prstGeom prst="rect">
            <a:avLst/>
          </a:prstGeom>
          <a:noFill/>
          <a:ln>
            <a:noFill/>
          </a:ln>
        </p:spPr>
      </p:pic>
      <p:sp>
        <p:nvSpPr>
          <p:cNvPr id="434" name="Shape 434"/>
          <p:cNvSpPr txBox="1"/>
          <p:nvPr/>
        </p:nvSpPr>
        <p:spPr>
          <a:xfrm>
            <a:off x="3858425" y="6222200"/>
            <a:ext cx="1769100" cy="461400"/>
          </a:xfrm>
          <a:prstGeom prst="rect">
            <a:avLst/>
          </a:prstGeom>
          <a:noFill/>
          <a:ln>
            <a:noFill/>
          </a:ln>
        </p:spPr>
        <p:txBody>
          <a:bodyPr wrap="square" lIns="91425" tIns="91425" rIns="91425" bIns="91425" anchor="t" anchorCtr="0">
            <a:noAutofit/>
          </a:bodyPr>
          <a:lstStyle/>
          <a:p>
            <a:pPr lvl="0" algn="ctr">
              <a:spcBef>
                <a:spcPts val="0"/>
              </a:spcBef>
              <a:buNone/>
            </a:pPr>
            <a:r>
              <a:rPr lang="en" sz="1800" dirty="0">
                <a:solidFill>
                  <a:srgbClr val="FF0000"/>
                </a:solidFill>
              </a:rPr>
              <a:t>5% EER</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r>
              <a:rPr lang="en" sz="3000"/>
              <a:t>Authentication time</a:t>
            </a:r>
          </a:p>
        </p:txBody>
      </p:sp>
      <p:sp>
        <p:nvSpPr>
          <p:cNvPr id="440" name="Shape 440"/>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441" name="Shape 44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27</a:t>
            </a:fld>
            <a:endParaRPr lang="en"/>
          </a:p>
        </p:txBody>
      </p:sp>
      <p:pic>
        <p:nvPicPr>
          <p:cNvPr id="442" name="Shape 442"/>
          <p:cNvPicPr preferRelativeResize="0"/>
          <p:nvPr/>
        </p:nvPicPr>
        <p:blipFill>
          <a:blip r:embed="rId3">
            <a:alphaModFix/>
          </a:blip>
          <a:stretch>
            <a:fillRect/>
          </a:stretch>
        </p:blipFill>
        <p:spPr>
          <a:xfrm>
            <a:off x="499925" y="1356875"/>
            <a:ext cx="7682450" cy="3198800"/>
          </a:xfrm>
          <a:prstGeom prst="rect">
            <a:avLst/>
          </a:prstGeom>
          <a:noFill/>
          <a:ln>
            <a:noFill/>
          </a:ln>
        </p:spPr>
      </p:pic>
      <p:pic>
        <p:nvPicPr>
          <p:cNvPr id="443" name="Shape 443"/>
          <p:cNvPicPr preferRelativeResize="0"/>
          <p:nvPr/>
        </p:nvPicPr>
        <p:blipFill>
          <a:blip r:embed="rId4">
            <a:alphaModFix/>
          </a:blip>
          <a:stretch>
            <a:fillRect/>
          </a:stretch>
        </p:blipFill>
        <p:spPr>
          <a:xfrm>
            <a:off x="681525" y="4687100"/>
            <a:ext cx="7780951" cy="1133150"/>
          </a:xfrm>
          <a:prstGeom prst="rect">
            <a:avLst/>
          </a:prstGeom>
          <a:noFill/>
          <a:ln>
            <a:noFill/>
          </a:ln>
        </p:spPr>
      </p:pic>
      <p:sp>
        <p:nvSpPr>
          <p:cNvPr id="444" name="Shape 444"/>
          <p:cNvSpPr txBox="1"/>
          <p:nvPr/>
        </p:nvSpPr>
        <p:spPr>
          <a:xfrm>
            <a:off x="2858575" y="5951675"/>
            <a:ext cx="3743100" cy="679500"/>
          </a:xfrm>
          <a:prstGeom prst="rect">
            <a:avLst/>
          </a:prstGeom>
          <a:noFill/>
          <a:ln>
            <a:noFill/>
          </a:ln>
        </p:spPr>
        <p:txBody>
          <a:bodyPr wrap="square" lIns="91425" tIns="91425" rIns="91425" bIns="91425" anchor="t" anchorCtr="0">
            <a:noAutofit/>
          </a:bodyPr>
          <a:lstStyle/>
          <a:p>
            <a:pPr lvl="0">
              <a:spcBef>
                <a:spcPts val="0"/>
              </a:spcBef>
              <a:buNone/>
            </a:pPr>
            <a:r>
              <a:rPr lang="en" sz="2400">
                <a:solidFill>
                  <a:srgbClr val="FF0000"/>
                </a:solidFill>
              </a:rPr>
              <a:t>4s Authentication time</a:t>
            </a:r>
          </a:p>
        </p:txBody>
      </p:sp>
      <p:pic>
        <p:nvPicPr>
          <p:cNvPr id="445" name="Shape 445"/>
          <p:cNvPicPr preferRelativeResize="0"/>
          <p:nvPr/>
        </p:nvPicPr>
        <p:blipFill>
          <a:blip r:embed="rId5">
            <a:alphaModFix/>
          </a:blip>
          <a:stretch>
            <a:fillRect/>
          </a:stretch>
        </p:blipFill>
        <p:spPr>
          <a:xfrm>
            <a:off x="3960775" y="691200"/>
            <a:ext cx="5009100" cy="458050"/>
          </a:xfrm>
          <a:prstGeom prst="rect">
            <a:avLst/>
          </a:prstGeom>
          <a:noFill/>
          <a:ln>
            <a:noFill/>
          </a:ln>
        </p:spPr>
      </p:pic>
      <p:sp>
        <p:nvSpPr>
          <p:cNvPr id="446" name="Shape 446"/>
          <p:cNvSpPr/>
          <p:nvPr/>
        </p:nvSpPr>
        <p:spPr>
          <a:xfrm>
            <a:off x="5486400" y="4581400"/>
            <a:ext cx="909900" cy="1370400"/>
          </a:xfrm>
          <a:prstGeom prst="ellipse">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endParaRPr/>
          </a:p>
        </p:txBody>
      </p:sp>
      <p:sp>
        <p:nvSpPr>
          <p:cNvPr id="452" name="Shape 452"/>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453" name="Shape 453"/>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28</a:t>
            </a:fld>
            <a:endParaRPr lang="en"/>
          </a:p>
        </p:txBody>
      </p:sp>
      <p:sp>
        <p:nvSpPr>
          <p:cNvPr id="454" name="Shape 454"/>
          <p:cNvSpPr txBox="1"/>
          <p:nvPr/>
        </p:nvSpPr>
        <p:spPr>
          <a:xfrm>
            <a:off x="987050" y="2191975"/>
            <a:ext cx="7678500" cy="3000000"/>
          </a:xfrm>
          <a:prstGeom prst="rect">
            <a:avLst/>
          </a:prstGeom>
          <a:noFill/>
          <a:ln>
            <a:noFill/>
          </a:ln>
        </p:spPr>
        <p:txBody>
          <a:bodyPr wrap="square" lIns="91425" tIns="91425" rIns="91425" bIns="91425" anchor="ctr" anchorCtr="0">
            <a:noAutofit/>
          </a:bodyPr>
          <a:lstStyle/>
          <a:p>
            <a:pPr lvl="0" rtl="0">
              <a:spcBef>
                <a:spcPts val="0"/>
              </a:spcBef>
              <a:buNone/>
            </a:pPr>
            <a:r>
              <a:rPr lang="en" sz="3600">
                <a:solidFill>
                  <a:schemeClr val="dk1"/>
                </a:solidFill>
              </a:rPr>
              <a:t>Evaluation in Complex Conditions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r>
              <a:rPr lang="en"/>
              <a:t>Distance Impact</a:t>
            </a:r>
          </a:p>
        </p:txBody>
      </p:sp>
      <p:sp>
        <p:nvSpPr>
          <p:cNvPr id="460" name="Shape 460"/>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461" name="Shape 46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29</a:t>
            </a:fld>
            <a:endParaRPr lang="en"/>
          </a:p>
        </p:txBody>
      </p:sp>
      <p:pic>
        <p:nvPicPr>
          <p:cNvPr id="462" name="Shape 462"/>
          <p:cNvPicPr preferRelativeResize="0"/>
          <p:nvPr/>
        </p:nvPicPr>
        <p:blipFill>
          <a:blip r:embed="rId3">
            <a:alphaModFix/>
          </a:blip>
          <a:stretch>
            <a:fillRect/>
          </a:stretch>
        </p:blipFill>
        <p:spPr>
          <a:xfrm>
            <a:off x="1535161" y="1356875"/>
            <a:ext cx="5574749" cy="4382875"/>
          </a:xfrm>
          <a:prstGeom prst="rect">
            <a:avLst/>
          </a:prstGeom>
          <a:noFill/>
          <a:ln>
            <a:noFill/>
          </a:ln>
        </p:spPr>
      </p:pic>
      <p:sp>
        <p:nvSpPr>
          <p:cNvPr id="463" name="Shape 463"/>
          <p:cNvSpPr txBox="1"/>
          <p:nvPr/>
        </p:nvSpPr>
        <p:spPr>
          <a:xfrm>
            <a:off x="2384300" y="6004600"/>
            <a:ext cx="1658700" cy="464400"/>
          </a:xfrm>
          <a:prstGeom prst="rect">
            <a:avLst/>
          </a:prstGeom>
          <a:noFill/>
          <a:ln>
            <a:noFill/>
          </a:ln>
        </p:spPr>
        <p:txBody>
          <a:bodyPr wrap="square" lIns="91425" tIns="91425" rIns="91425" bIns="91425" anchor="t" anchorCtr="0">
            <a:noAutofit/>
          </a:bodyPr>
          <a:lstStyle/>
          <a:p>
            <a:pPr lvl="0">
              <a:spcBef>
                <a:spcPts val="0"/>
              </a:spcBef>
              <a:buNone/>
            </a:pPr>
            <a:r>
              <a:rPr lang="en" sz="2400"/>
              <a:t>Amplitude </a:t>
            </a:r>
          </a:p>
        </p:txBody>
      </p:sp>
      <p:pic>
        <p:nvPicPr>
          <p:cNvPr id="464" name="Shape 464"/>
          <p:cNvPicPr preferRelativeResize="0"/>
          <p:nvPr/>
        </p:nvPicPr>
        <p:blipFill>
          <a:blip r:embed="rId4">
            <a:alphaModFix/>
          </a:blip>
          <a:stretch>
            <a:fillRect/>
          </a:stretch>
        </p:blipFill>
        <p:spPr>
          <a:xfrm>
            <a:off x="3953441" y="6099250"/>
            <a:ext cx="738175" cy="464300"/>
          </a:xfrm>
          <a:prstGeom prst="rect">
            <a:avLst/>
          </a:prstGeom>
          <a:noFill/>
          <a:ln>
            <a:noFill/>
          </a:ln>
        </p:spPr>
      </p:pic>
      <p:sp>
        <p:nvSpPr>
          <p:cNvPr id="465" name="Shape 465"/>
          <p:cNvSpPr txBox="1"/>
          <p:nvPr/>
        </p:nvSpPr>
        <p:spPr>
          <a:xfrm>
            <a:off x="4640350" y="6004600"/>
            <a:ext cx="2243400" cy="653700"/>
          </a:xfrm>
          <a:prstGeom prst="rect">
            <a:avLst/>
          </a:prstGeom>
          <a:noFill/>
          <a:ln>
            <a:noFill/>
          </a:ln>
        </p:spPr>
        <p:txBody>
          <a:bodyPr wrap="square" lIns="91425" tIns="91425" rIns="91425" bIns="91425" anchor="t" anchorCtr="0">
            <a:noAutofit/>
          </a:bodyPr>
          <a:lstStyle/>
          <a:p>
            <a:pPr lvl="0">
              <a:spcBef>
                <a:spcPts val="0"/>
              </a:spcBef>
              <a:buNone/>
            </a:pPr>
            <a:r>
              <a:rPr lang="en" sz="2400"/>
              <a:t>1/distance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Shape 144"/>
          <p:cNvPicPr preferRelativeResize="0"/>
          <p:nvPr/>
        </p:nvPicPr>
        <p:blipFill rotWithShape="1">
          <a:blip r:embed="rId3">
            <a:alphaModFix/>
          </a:blip>
          <a:srcRect l="9612" r="9612"/>
          <a:stretch/>
        </p:blipFill>
        <p:spPr>
          <a:xfrm>
            <a:off x="0" y="0"/>
            <a:ext cx="9144000" cy="6857998"/>
          </a:xfrm>
          <a:prstGeom prst="rect">
            <a:avLst/>
          </a:prstGeom>
          <a:noFill/>
          <a:ln>
            <a:noFill/>
          </a:ln>
        </p:spPr>
      </p:pic>
      <p:sp>
        <p:nvSpPr>
          <p:cNvPr id="145" name="Shape 145"/>
          <p:cNvSpPr/>
          <p:nvPr/>
        </p:nvSpPr>
        <p:spPr>
          <a:xfrm>
            <a:off x="342825" y="1765300"/>
            <a:ext cx="3810300" cy="4622700"/>
          </a:xfrm>
          <a:prstGeom prst="rect">
            <a:avLst/>
          </a:prstGeom>
          <a:solidFill>
            <a:srgbClr val="000000">
              <a:alpha val="81570"/>
            </a:srgbClr>
          </a:solidFill>
          <a:ln>
            <a:noFill/>
          </a:ln>
        </p:spPr>
        <p:txBody>
          <a:bodyPr wrap="square" lIns="91425" tIns="91425" rIns="91425" bIns="91425" anchor="ctr" anchorCtr="0">
            <a:noAutofit/>
          </a:bodyPr>
          <a:lstStyle/>
          <a:p>
            <a:pPr lvl="0">
              <a:spcBef>
                <a:spcPts val="0"/>
              </a:spcBef>
              <a:buNone/>
            </a:pPr>
            <a:endParaRPr/>
          </a:p>
        </p:txBody>
      </p:sp>
      <p:sp>
        <p:nvSpPr>
          <p:cNvPr id="146" name="Shape 146"/>
          <p:cNvSpPr txBox="1">
            <a:spLocks noGrp="1"/>
          </p:cNvSpPr>
          <p:nvPr>
            <p:ph type="title"/>
          </p:nvPr>
        </p:nvSpPr>
        <p:spPr>
          <a:xfrm>
            <a:off x="523250" y="2031633"/>
            <a:ext cx="3477900" cy="1851600"/>
          </a:xfrm>
          <a:prstGeom prst="rect">
            <a:avLst/>
          </a:prstGeom>
        </p:spPr>
        <p:txBody>
          <a:bodyPr wrap="square" lIns="91425" tIns="91425" rIns="91425" bIns="91425" anchor="b" anchorCtr="0">
            <a:noAutofit/>
          </a:bodyPr>
          <a:lstStyle/>
          <a:p>
            <a:pPr lvl="0">
              <a:spcBef>
                <a:spcPts val="0"/>
              </a:spcBef>
              <a:buNone/>
            </a:pPr>
            <a:r>
              <a:rPr lang="en" sz="3600"/>
              <a:t>Vulnerability in one-pass authentication</a:t>
            </a:r>
          </a:p>
        </p:txBody>
      </p:sp>
      <p:sp>
        <p:nvSpPr>
          <p:cNvPr id="147" name="Shape 147"/>
          <p:cNvSpPr txBox="1">
            <a:spLocks noGrp="1"/>
          </p:cNvSpPr>
          <p:nvPr>
            <p:ph type="body" idx="1"/>
          </p:nvPr>
        </p:nvSpPr>
        <p:spPr>
          <a:xfrm>
            <a:off x="523325" y="4027034"/>
            <a:ext cx="3477900" cy="2046300"/>
          </a:xfrm>
          <a:prstGeom prst="rect">
            <a:avLst/>
          </a:prstGeom>
        </p:spPr>
        <p:txBody>
          <a:bodyPr wrap="square" lIns="91425" tIns="91425" rIns="91425" bIns="91425" anchor="t" anchorCtr="0">
            <a:noAutofit/>
          </a:bodyPr>
          <a:lstStyle/>
          <a:p>
            <a:pPr marL="457200" lvl="0" indent="-457200" rtl="0">
              <a:spcBef>
                <a:spcPts val="0"/>
              </a:spcBef>
              <a:buSzPct val="100000"/>
              <a:buChar char="❖"/>
            </a:pPr>
            <a:r>
              <a:rPr lang="en" sz="3600"/>
              <a:t>Absent</a:t>
            </a:r>
          </a:p>
          <a:p>
            <a:pPr marL="457200" lvl="0" indent="-457200">
              <a:spcBef>
                <a:spcPts val="0"/>
              </a:spcBef>
              <a:buSzPct val="100000"/>
              <a:buChar char="❖"/>
            </a:pPr>
            <a:r>
              <a:rPr lang="en" sz="3600"/>
              <a:t>Overwhelmed</a:t>
            </a:r>
          </a:p>
        </p:txBody>
      </p:sp>
      <p:sp>
        <p:nvSpPr>
          <p:cNvPr id="148" name="Shape 148"/>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a:t>
            </a:fld>
            <a:endParaRPr lang="e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465525" y="915313"/>
            <a:ext cx="2803200" cy="1437000"/>
          </a:xfrm>
          <a:prstGeom prst="rect">
            <a:avLst/>
          </a:prstGeom>
        </p:spPr>
        <p:txBody>
          <a:bodyPr wrap="square" lIns="91425" tIns="91425" rIns="91425" bIns="91425" anchor="t" anchorCtr="0">
            <a:noAutofit/>
          </a:bodyPr>
          <a:lstStyle/>
          <a:p>
            <a:pPr lvl="0">
              <a:spcBef>
                <a:spcPts val="0"/>
              </a:spcBef>
              <a:buNone/>
            </a:pPr>
            <a:r>
              <a:rPr lang="en"/>
              <a:t>Location Sensitivity</a:t>
            </a:r>
          </a:p>
        </p:txBody>
      </p:sp>
      <p:sp>
        <p:nvSpPr>
          <p:cNvPr id="471" name="Shape 471"/>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472" name="Shape 472"/>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30</a:t>
            </a:fld>
            <a:endParaRPr lang="en"/>
          </a:p>
        </p:txBody>
      </p:sp>
      <p:pic>
        <p:nvPicPr>
          <p:cNvPr id="473" name="Shape 473"/>
          <p:cNvPicPr preferRelativeResize="0"/>
          <p:nvPr/>
        </p:nvPicPr>
        <p:blipFill>
          <a:blip r:embed="rId3">
            <a:alphaModFix/>
          </a:blip>
          <a:stretch>
            <a:fillRect/>
          </a:stretch>
        </p:blipFill>
        <p:spPr>
          <a:xfrm>
            <a:off x="630250" y="3267625"/>
            <a:ext cx="7883501" cy="3514926"/>
          </a:xfrm>
          <a:prstGeom prst="rect">
            <a:avLst/>
          </a:prstGeom>
          <a:noFill/>
          <a:ln>
            <a:noFill/>
          </a:ln>
        </p:spPr>
      </p:pic>
      <p:pic>
        <p:nvPicPr>
          <p:cNvPr id="474" name="Shape 474"/>
          <p:cNvPicPr preferRelativeResize="0"/>
          <p:nvPr/>
        </p:nvPicPr>
        <p:blipFill>
          <a:blip r:embed="rId4">
            <a:alphaModFix/>
          </a:blip>
          <a:stretch>
            <a:fillRect/>
          </a:stretch>
        </p:blipFill>
        <p:spPr>
          <a:xfrm>
            <a:off x="3438850" y="0"/>
            <a:ext cx="5393448" cy="308955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r>
              <a:rPr lang="en"/>
              <a:t>Robust to emotional states</a:t>
            </a:r>
          </a:p>
        </p:txBody>
      </p:sp>
      <p:sp>
        <p:nvSpPr>
          <p:cNvPr id="480" name="Shape 480"/>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481" name="Shape 48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31</a:t>
            </a:fld>
            <a:endParaRPr lang="en"/>
          </a:p>
        </p:txBody>
      </p:sp>
      <p:pic>
        <p:nvPicPr>
          <p:cNvPr id="482" name="Shape 482"/>
          <p:cNvPicPr preferRelativeResize="0"/>
          <p:nvPr/>
        </p:nvPicPr>
        <p:blipFill>
          <a:blip r:embed="rId3">
            <a:alphaModFix/>
          </a:blip>
          <a:stretch>
            <a:fillRect/>
          </a:stretch>
        </p:blipFill>
        <p:spPr>
          <a:xfrm>
            <a:off x="380500" y="1536625"/>
            <a:ext cx="8451799" cy="4375899"/>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r>
              <a:rPr lang="en"/>
              <a:t>Robust against time change</a:t>
            </a:r>
          </a:p>
        </p:txBody>
      </p:sp>
      <p:sp>
        <p:nvSpPr>
          <p:cNvPr id="488" name="Shape 488"/>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32</a:t>
            </a:fld>
            <a:endParaRPr lang="en"/>
          </a:p>
        </p:txBody>
      </p:sp>
      <p:pic>
        <p:nvPicPr>
          <p:cNvPr id="489" name="Shape 489"/>
          <p:cNvPicPr preferRelativeResize="0"/>
          <p:nvPr/>
        </p:nvPicPr>
        <p:blipFill>
          <a:blip r:embed="rId3">
            <a:alphaModFix/>
          </a:blip>
          <a:stretch>
            <a:fillRect/>
          </a:stretch>
        </p:blipFill>
        <p:spPr>
          <a:xfrm>
            <a:off x="311700" y="2284062"/>
            <a:ext cx="8387701" cy="3436025"/>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r>
              <a:rPr lang="en"/>
              <a:t>Continuous Authentication Stability</a:t>
            </a:r>
          </a:p>
        </p:txBody>
      </p:sp>
      <p:sp>
        <p:nvSpPr>
          <p:cNvPr id="495" name="Shape 49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33</a:t>
            </a:fld>
            <a:endParaRPr lang="en"/>
          </a:p>
        </p:txBody>
      </p:sp>
      <p:pic>
        <p:nvPicPr>
          <p:cNvPr id="496" name="Shape 496"/>
          <p:cNvPicPr preferRelativeResize="0"/>
          <p:nvPr/>
        </p:nvPicPr>
        <p:blipFill>
          <a:blip r:embed="rId3">
            <a:alphaModFix/>
          </a:blip>
          <a:stretch>
            <a:fillRect/>
          </a:stretch>
        </p:blipFill>
        <p:spPr>
          <a:xfrm>
            <a:off x="452700" y="1519400"/>
            <a:ext cx="4444024" cy="4236275"/>
          </a:xfrm>
          <a:prstGeom prst="rect">
            <a:avLst/>
          </a:prstGeom>
          <a:noFill/>
          <a:ln>
            <a:noFill/>
          </a:ln>
        </p:spPr>
      </p:pic>
      <p:sp>
        <p:nvSpPr>
          <p:cNvPr id="497" name="Shape 497"/>
          <p:cNvSpPr txBox="1"/>
          <p:nvPr/>
        </p:nvSpPr>
        <p:spPr>
          <a:xfrm>
            <a:off x="5215700" y="1580600"/>
            <a:ext cx="3680400" cy="1795800"/>
          </a:xfrm>
          <a:prstGeom prst="rect">
            <a:avLst/>
          </a:prstGeom>
          <a:noFill/>
          <a:ln>
            <a:noFill/>
          </a:ln>
        </p:spPr>
        <p:txBody>
          <a:bodyPr wrap="square" lIns="91425" tIns="91425" rIns="91425" bIns="91425" anchor="t" anchorCtr="0">
            <a:noAutofit/>
          </a:bodyPr>
          <a:lstStyle/>
          <a:p>
            <a:pPr lvl="0">
              <a:spcBef>
                <a:spcPts val="0"/>
              </a:spcBef>
              <a:buNone/>
            </a:pPr>
            <a:r>
              <a:rPr lang="en" sz="2400"/>
              <a:t>Purpose:</a:t>
            </a:r>
          </a:p>
          <a:p>
            <a:pPr lvl="0">
              <a:spcBef>
                <a:spcPts val="0"/>
              </a:spcBef>
              <a:buNone/>
            </a:pPr>
            <a:r>
              <a:rPr lang="en" sz="2400">
                <a:solidFill>
                  <a:srgbClr val="980000"/>
                </a:solidFill>
              </a:rPr>
              <a:t>Mis-classify an authentic user as an adversary?</a:t>
            </a:r>
          </a:p>
        </p:txBody>
      </p:sp>
      <p:sp>
        <p:nvSpPr>
          <p:cNvPr id="498" name="Shape 498"/>
          <p:cNvSpPr txBox="1"/>
          <p:nvPr/>
        </p:nvSpPr>
        <p:spPr>
          <a:xfrm>
            <a:off x="5267050" y="3217625"/>
            <a:ext cx="3754200" cy="3000000"/>
          </a:xfrm>
          <a:prstGeom prst="rect">
            <a:avLst/>
          </a:prstGeom>
          <a:noFill/>
          <a:ln>
            <a:noFill/>
          </a:ln>
        </p:spPr>
        <p:txBody>
          <a:bodyPr wrap="square" lIns="91425" tIns="91425" rIns="91425" bIns="91425" anchor="ctr" anchorCtr="0">
            <a:noAutofit/>
          </a:bodyPr>
          <a:lstStyle/>
          <a:p>
            <a:pPr lvl="0" rtl="0">
              <a:spcBef>
                <a:spcPts val="0"/>
              </a:spcBef>
              <a:buNone/>
            </a:pPr>
            <a:r>
              <a:rPr lang="en" sz="2400">
                <a:solidFill>
                  <a:schemeClr val="dk1"/>
                </a:solidFill>
              </a:rPr>
              <a:t>Result:</a:t>
            </a:r>
          </a:p>
          <a:p>
            <a:pPr lvl="0" rtl="0">
              <a:spcBef>
                <a:spcPts val="0"/>
              </a:spcBef>
              <a:buNone/>
            </a:pPr>
            <a:r>
              <a:rPr lang="en" sz="2400">
                <a:solidFill>
                  <a:srgbClr val="980000"/>
                </a:solidFill>
              </a:rPr>
              <a:t>No authentic user was accidently force to log out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r>
              <a:rPr lang="en"/>
              <a:t>Vulnerability study </a:t>
            </a:r>
          </a:p>
        </p:txBody>
      </p:sp>
      <p:sp>
        <p:nvSpPr>
          <p:cNvPr id="504" name="Shape 504"/>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505" name="Shape 50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34</a:t>
            </a:fld>
            <a:endParaRPr lang="en"/>
          </a:p>
        </p:txBody>
      </p:sp>
      <p:pic>
        <p:nvPicPr>
          <p:cNvPr id="506" name="Shape 506"/>
          <p:cNvPicPr preferRelativeResize="0"/>
          <p:nvPr/>
        </p:nvPicPr>
        <p:blipFill>
          <a:blip r:embed="rId3">
            <a:alphaModFix/>
          </a:blip>
          <a:stretch>
            <a:fillRect/>
          </a:stretch>
        </p:blipFill>
        <p:spPr>
          <a:xfrm>
            <a:off x="1589500" y="1858300"/>
            <a:ext cx="6178625" cy="3642825"/>
          </a:xfrm>
          <a:prstGeom prst="rect">
            <a:avLst/>
          </a:prstGeom>
          <a:noFill/>
          <a:ln>
            <a:noFill/>
          </a:ln>
        </p:spPr>
      </p:pic>
      <p:sp>
        <p:nvSpPr>
          <p:cNvPr id="507" name="Shape 507"/>
          <p:cNvSpPr txBox="1"/>
          <p:nvPr/>
        </p:nvSpPr>
        <p:spPr>
          <a:xfrm>
            <a:off x="910125" y="5501125"/>
            <a:ext cx="7870800" cy="1112400"/>
          </a:xfrm>
          <a:prstGeom prst="rect">
            <a:avLst/>
          </a:prstGeom>
          <a:noFill/>
          <a:ln>
            <a:noFill/>
          </a:ln>
        </p:spPr>
        <p:txBody>
          <a:bodyPr wrap="square" lIns="91425" tIns="91425" rIns="91425" bIns="91425" anchor="ctr" anchorCtr="0">
            <a:noAutofit/>
          </a:bodyPr>
          <a:lstStyle/>
          <a:p>
            <a:pPr marL="457200" lvl="0" indent="-381000">
              <a:spcBef>
                <a:spcPts val="0"/>
              </a:spcBef>
              <a:buSzPct val="100000"/>
              <a:buChar char="●"/>
            </a:pPr>
            <a:r>
              <a:rPr lang="en" sz="2400"/>
              <a:t>12 subjects involved in the anti-spoofing evaluation.</a:t>
            </a:r>
          </a:p>
          <a:p>
            <a:pPr marL="457200" lvl="0" indent="-381000" rtl="0">
              <a:spcBef>
                <a:spcPts val="0"/>
              </a:spcBef>
              <a:buClr>
                <a:srgbClr val="980000"/>
              </a:buClr>
              <a:buSzPct val="100000"/>
              <a:buChar char="●"/>
            </a:pPr>
            <a:r>
              <a:rPr lang="en" sz="2400">
                <a:solidFill>
                  <a:srgbClr val="980000"/>
                </a:solidFill>
              </a:rPr>
              <a:t>All replay attacks rejected</a:t>
            </a:r>
          </a:p>
        </p:txBody>
      </p:sp>
      <p:sp>
        <p:nvSpPr>
          <p:cNvPr id="508" name="Shape 508"/>
          <p:cNvSpPr txBox="1"/>
          <p:nvPr/>
        </p:nvSpPr>
        <p:spPr>
          <a:xfrm>
            <a:off x="2961125" y="1396900"/>
            <a:ext cx="3922500" cy="461400"/>
          </a:xfrm>
          <a:prstGeom prst="rect">
            <a:avLst/>
          </a:prstGeom>
          <a:noFill/>
          <a:ln>
            <a:noFill/>
          </a:ln>
        </p:spPr>
        <p:txBody>
          <a:bodyPr wrap="square" lIns="91425" tIns="91425" rIns="91425" bIns="91425" anchor="t" anchorCtr="0">
            <a:noAutofit/>
          </a:bodyPr>
          <a:lstStyle/>
          <a:p>
            <a:pPr lvl="0">
              <a:spcBef>
                <a:spcPts val="0"/>
              </a:spcBef>
              <a:buNone/>
            </a:pPr>
            <a:r>
              <a:rPr lang="en" sz="2400"/>
              <a:t>Replay attack system setup</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r>
              <a:rPr lang="en" sz="3000"/>
              <a:t>Future work</a:t>
            </a:r>
          </a:p>
        </p:txBody>
      </p:sp>
      <p:sp>
        <p:nvSpPr>
          <p:cNvPr id="514" name="Shape 514"/>
          <p:cNvSpPr txBox="1">
            <a:spLocks noGrp="1"/>
          </p:cNvSpPr>
          <p:nvPr>
            <p:ph type="body" idx="1"/>
          </p:nvPr>
        </p:nvSpPr>
        <p:spPr>
          <a:xfrm>
            <a:off x="311700" y="1536630"/>
            <a:ext cx="8520600" cy="1762800"/>
          </a:xfrm>
          <a:prstGeom prst="rect">
            <a:avLst/>
          </a:prstGeom>
        </p:spPr>
        <p:txBody>
          <a:bodyPr wrap="square" lIns="91425" tIns="91425" rIns="91425" bIns="91425" anchor="t" anchorCtr="0">
            <a:noAutofit/>
          </a:bodyPr>
          <a:lstStyle/>
          <a:p>
            <a:pPr marL="457200" lvl="0" indent="-457200" rtl="0">
              <a:spcBef>
                <a:spcPts val="0"/>
              </a:spcBef>
              <a:buSzPct val="100000"/>
              <a:buAutoNum type="arabicPeriod"/>
            </a:pPr>
            <a:r>
              <a:rPr lang="en" sz="3600"/>
              <a:t>Cardiac arrhythmia</a:t>
            </a:r>
          </a:p>
          <a:p>
            <a:pPr marL="457200" lvl="0" indent="-457200" rtl="0">
              <a:spcBef>
                <a:spcPts val="0"/>
              </a:spcBef>
              <a:buSzPct val="100000"/>
              <a:buAutoNum type="arabicPeriod"/>
            </a:pPr>
            <a:r>
              <a:rPr lang="en" sz="3600"/>
              <a:t>Using a cardiac pacemaker.</a:t>
            </a:r>
          </a:p>
          <a:p>
            <a:pPr lvl="0" rtl="0">
              <a:spcBef>
                <a:spcPts val="0"/>
              </a:spcBef>
              <a:buNone/>
            </a:pPr>
            <a:endParaRPr sz="3600"/>
          </a:p>
          <a:p>
            <a:pPr lvl="0" rtl="0">
              <a:spcBef>
                <a:spcPts val="0"/>
              </a:spcBef>
              <a:buNone/>
            </a:pPr>
            <a:r>
              <a:rPr lang="en" sz="3000">
                <a:solidFill>
                  <a:srgbClr val="000000"/>
                </a:solidFill>
              </a:rPr>
              <a:t>Conclusion:</a:t>
            </a:r>
          </a:p>
          <a:p>
            <a:pPr lvl="0">
              <a:spcBef>
                <a:spcPts val="0"/>
              </a:spcBef>
              <a:buNone/>
            </a:pPr>
            <a:r>
              <a:rPr lang="en" sz="3600"/>
              <a:t>A Non-contact and Continuous Authentication system by measuring cardiac motion.</a:t>
            </a:r>
          </a:p>
        </p:txBody>
      </p:sp>
      <p:sp>
        <p:nvSpPr>
          <p:cNvPr id="515" name="Shape 51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35</a:t>
            </a:fld>
            <a:endParaRPr lang="e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311700" y="3047242"/>
            <a:ext cx="8520600" cy="763500"/>
          </a:xfrm>
          <a:prstGeom prst="rect">
            <a:avLst/>
          </a:prstGeom>
        </p:spPr>
        <p:txBody>
          <a:bodyPr wrap="square" lIns="91425" tIns="91425" rIns="91425" bIns="91425" anchor="t" anchorCtr="0">
            <a:noAutofit/>
          </a:bodyPr>
          <a:lstStyle/>
          <a:p>
            <a:pPr lvl="0" algn="ctr">
              <a:spcBef>
                <a:spcPts val="0"/>
              </a:spcBef>
              <a:buNone/>
            </a:pPr>
            <a:r>
              <a:rPr lang="en" sz="3600"/>
              <a:t>Thank you!</a:t>
            </a:r>
          </a:p>
          <a:p>
            <a:pPr lvl="0" algn="ctr">
              <a:spcBef>
                <a:spcPts val="0"/>
              </a:spcBef>
              <a:buNone/>
            </a:pPr>
            <a:r>
              <a:rPr lang="en" sz="3600"/>
              <a:t>Q &amp; A</a:t>
            </a:r>
          </a:p>
        </p:txBody>
      </p:sp>
      <p:sp>
        <p:nvSpPr>
          <p:cNvPr id="521" name="Shape 521"/>
          <p:cNvSpPr txBox="1">
            <a:spLocks noGrp="1"/>
          </p:cNvSpPr>
          <p:nvPr>
            <p:ph type="body" idx="1"/>
          </p:nvPr>
        </p:nvSpPr>
        <p:spPr>
          <a:xfrm>
            <a:off x="311700" y="646081"/>
            <a:ext cx="8520600" cy="1343700"/>
          </a:xfrm>
          <a:prstGeom prst="rect">
            <a:avLst/>
          </a:prstGeom>
        </p:spPr>
        <p:txBody>
          <a:bodyPr wrap="square" lIns="91425" tIns="91425" rIns="91425" bIns="91425" anchor="t" anchorCtr="0">
            <a:noAutofit/>
          </a:bodyPr>
          <a:lstStyle/>
          <a:p>
            <a:pPr lvl="0">
              <a:spcBef>
                <a:spcPts val="0"/>
              </a:spcBef>
              <a:buNone/>
            </a:pPr>
            <a:endParaRPr/>
          </a:p>
        </p:txBody>
      </p:sp>
      <p:sp>
        <p:nvSpPr>
          <p:cNvPr id="522" name="Shape 522"/>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36</a:t>
            </a:fld>
            <a:endParaRPr lang="e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r>
              <a:rPr lang="en"/>
              <a:t>Appendix</a:t>
            </a:r>
          </a:p>
        </p:txBody>
      </p:sp>
      <p:sp>
        <p:nvSpPr>
          <p:cNvPr id="528" name="Shape 528"/>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r>
              <a:rPr lang="en"/>
              <a:t>Multiple People Detection</a:t>
            </a:r>
          </a:p>
        </p:txBody>
      </p:sp>
      <p:sp>
        <p:nvSpPr>
          <p:cNvPr id="529" name="Shape 529"/>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37</a:t>
            </a:fld>
            <a:endParaRPr lang="en"/>
          </a:p>
        </p:txBody>
      </p:sp>
      <p:pic>
        <p:nvPicPr>
          <p:cNvPr id="530" name="Shape 530"/>
          <p:cNvPicPr preferRelativeResize="0"/>
          <p:nvPr/>
        </p:nvPicPr>
        <p:blipFill>
          <a:blip r:embed="rId3">
            <a:alphaModFix/>
          </a:blip>
          <a:stretch>
            <a:fillRect/>
          </a:stretch>
        </p:blipFill>
        <p:spPr>
          <a:xfrm>
            <a:off x="311696" y="2343525"/>
            <a:ext cx="4262700" cy="3573850"/>
          </a:xfrm>
          <a:prstGeom prst="rect">
            <a:avLst/>
          </a:prstGeom>
          <a:noFill/>
          <a:ln>
            <a:noFill/>
          </a:ln>
        </p:spPr>
      </p:pic>
      <p:pic>
        <p:nvPicPr>
          <p:cNvPr id="531" name="Shape 531"/>
          <p:cNvPicPr preferRelativeResize="0"/>
          <p:nvPr/>
        </p:nvPicPr>
        <p:blipFill>
          <a:blip r:embed="rId4">
            <a:alphaModFix/>
          </a:blip>
          <a:stretch>
            <a:fillRect/>
          </a:stretch>
        </p:blipFill>
        <p:spPr>
          <a:xfrm>
            <a:off x="4574404" y="2279425"/>
            <a:ext cx="4279122" cy="3391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endParaRPr/>
          </a:p>
        </p:txBody>
      </p:sp>
      <p:sp>
        <p:nvSpPr>
          <p:cNvPr id="537" name="Shape 537"/>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538" name="Shape 538"/>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38</a:t>
            </a:fld>
            <a:endParaRPr lang="en"/>
          </a:p>
        </p:txBody>
      </p:sp>
      <p:pic>
        <p:nvPicPr>
          <p:cNvPr id="539" name="Shape 539"/>
          <p:cNvPicPr preferRelativeResize="0"/>
          <p:nvPr/>
        </p:nvPicPr>
        <p:blipFill>
          <a:blip r:embed="rId3">
            <a:alphaModFix/>
          </a:blip>
          <a:stretch>
            <a:fillRect/>
          </a:stretch>
        </p:blipFill>
        <p:spPr>
          <a:xfrm>
            <a:off x="357188" y="1090613"/>
            <a:ext cx="8429625" cy="4676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txBox="1">
            <a:spLocks noGrp="1"/>
          </p:cNvSpPr>
          <p:nvPr>
            <p:ph type="title"/>
          </p:nvPr>
        </p:nvSpPr>
        <p:spPr>
          <a:xfrm>
            <a:off x="247625" y="248775"/>
            <a:ext cx="8956200" cy="806700"/>
          </a:xfrm>
          <a:prstGeom prst="rect">
            <a:avLst/>
          </a:prstGeom>
        </p:spPr>
        <p:txBody>
          <a:bodyPr wrap="square" lIns="91425" tIns="91425" rIns="91425" bIns="91425" anchor="t" anchorCtr="0">
            <a:noAutofit/>
          </a:bodyPr>
          <a:lstStyle/>
          <a:p>
            <a:pPr lvl="0" rtl="0">
              <a:spcBef>
                <a:spcPts val="0"/>
              </a:spcBef>
              <a:buNone/>
            </a:pPr>
            <a:r>
              <a:rPr lang="en"/>
              <a:t>System Advantage</a:t>
            </a:r>
          </a:p>
        </p:txBody>
      </p:sp>
      <p:sp>
        <p:nvSpPr>
          <p:cNvPr id="545" name="Shape 54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dk2"/>
                </a:solidFill>
              </a:rPr>
              <a:t>39</a:t>
            </a:fld>
            <a:endParaRPr lang="en">
              <a:solidFill>
                <a:schemeClr val="dk2"/>
              </a:solidFill>
            </a:endParaRPr>
          </a:p>
        </p:txBody>
      </p:sp>
      <p:sp>
        <p:nvSpPr>
          <p:cNvPr id="546" name="Shape 546"/>
          <p:cNvSpPr/>
          <p:nvPr/>
        </p:nvSpPr>
        <p:spPr>
          <a:xfrm>
            <a:off x="2179874" y="1174559"/>
            <a:ext cx="5053800" cy="5041800"/>
          </a:xfrm>
          <a:prstGeom prst="ellipse">
            <a:avLst/>
          </a:prstGeom>
          <a:solidFill>
            <a:srgbClr val="FCE8B2"/>
          </a:solidFill>
          <a:ln>
            <a:noFill/>
          </a:ln>
        </p:spPr>
        <p:txBody>
          <a:bodyPr wrap="square" lIns="91425" tIns="91425" rIns="91425" bIns="91425" anchor="ctr" anchorCtr="0">
            <a:noAutofit/>
          </a:bodyPr>
          <a:lstStyle/>
          <a:p>
            <a:pPr lvl="0">
              <a:spcBef>
                <a:spcPts val="0"/>
              </a:spcBef>
              <a:buNone/>
            </a:pPr>
            <a:endParaRPr/>
          </a:p>
        </p:txBody>
      </p:sp>
      <p:grpSp>
        <p:nvGrpSpPr>
          <p:cNvPr id="547" name="Shape 547"/>
          <p:cNvGrpSpPr/>
          <p:nvPr/>
        </p:nvGrpSpPr>
        <p:grpSpPr>
          <a:xfrm>
            <a:off x="3295833" y="903065"/>
            <a:ext cx="2821865" cy="2814934"/>
            <a:chOff x="3614360" y="410488"/>
            <a:chExt cx="2166000" cy="2166000"/>
          </a:xfrm>
        </p:grpSpPr>
        <p:sp>
          <p:nvSpPr>
            <p:cNvPr id="548" name="Shape 548"/>
            <p:cNvSpPr/>
            <p:nvPr/>
          </p:nvSpPr>
          <p:spPr>
            <a:xfrm>
              <a:off x="3614360" y="410488"/>
              <a:ext cx="2166000" cy="2166000"/>
            </a:xfrm>
            <a:prstGeom prst="ellipse">
              <a:avLst/>
            </a:prstGeom>
            <a:solidFill>
              <a:srgbClr val="F7CB4D"/>
            </a:solidFill>
            <a:ln>
              <a:noFill/>
            </a:ln>
          </p:spPr>
          <p:txBody>
            <a:bodyPr wrap="square" lIns="91425" tIns="91425" rIns="91425" bIns="91425" anchor="ctr" anchorCtr="0">
              <a:noAutofit/>
            </a:bodyPr>
            <a:lstStyle/>
            <a:p>
              <a:pPr lvl="0">
                <a:spcBef>
                  <a:spcPts val="0"/>
                </a:spcBef>
                <a:buNone/>
              </a:pPr>
              <a:endParaRPr/>
            </a:p>
          </p:txBody>
        </p:sp>
        <p:sp>
          <p:nvSpPr>
            <p:cNvPr id="549" name="Shape 549"/>
            <p:cNvSpPr txBox="1"/>
            <p:nvPr/>
          </p:nvSpPr>
          <p:spPr>
            <a:xfrm>
              <a:off x="3895964" y="826940"/>
              <a:ext cx="1603500" cy="702900"/>
            </a:xfrm>
            <a:prstGeom prst="rect">
              <a:avLst/>
            </a:prstGeom>
            <a:noFill/>
            <a:ln>
              <a:noFill/>
            </a:ln>
          </p:spPr>
          <p:txBody>
            <a:bodyPr wrap="square" lIns="91425" tIns="91425" rIns="91425" bIns="91425" anchor="ctr" anchorCtr="0">
              <a:noAutofit/>
            </a:bodyPr>
            <a:lstStyle/>
            <a:p>
              <a:pPr lvl="0" algn="ctr" rtl="0">
                <a:spcBef>
                  <a:spcPts val="0"/>
                </a:spcBef>
                <a:buSzPct val="45833"/>
                <a:buNone/>
              </a:pPr>
              <a:r>
                <a:rPr lang="en" sz="2400">
                  <a:solidFill>
                    <a:srgbClr val="383838"/>
                  </a:solidFill>
                  <a:latin typeface="Roboto"/>
                  <a:ea typeface="Roboto"/>
                  <a:cs typeface="Roboto"/>
                  <a:sym typeface="Roboto"/>
                </a:rPr>
                <a:t>Unobtrusive/Non-contact </a:t>
              </a:r>
            </a:p>
          </p:txBody>
        </p:sp>
      </p:grpSp>
      <p:grpSp>
        <p:nvGrpSpPr>
          <p:cNvPr id="550" name="Shape 550"/>
          <p:cNvGrpSpPr/>
          <p:nvPr/>
        </p:nvGrpSpPr>
        <p:grpSpPr>
          <a:xfrm>
            <a:off x="1869405" y="2311076"/>
            <a:ext cx="2821865" cy="2814934"/>
            <a:chOff x="2519466" y="1493908"/>
            <a:chExt cx="2166000" cy="2166000"/>
          </a:xfrm>
        </p:grpSpPr>
        <p:sp>
          <p:nvSpPr>
            <p:cNvPr id="551" name="Shape 551"/>
            <p:cNvSpPr/>
            <p:nvPr/>
          </p:nvSpPr>
          <p:spPr>
            <a:xfrm>
              <a:off x="2519466" y="1493908"/>
              <a:ext cx="2166000" cy="2166000"/>
            </a:xfrm>
            <a:prstGeom prst="ellipse">
              <a:avLst/>
            </a:prstGeom>
            <a:solidFill>
              <a:srgbClr val="F4B400"/>
            </a:solidFill>
            <a:ln>
              <a:noFill/>
            </a:ln>
          </p:spPr>
          <p:txBody>
            <a:bodyPr wrap="square" lIns="91425" tIns="91425" rIns="91425" bIns="91425" anchor="ctr" anchorCtr="0">
              <a:noAutofit/>
            </a:bodyPr>
            <a:lstStyle/>
            <a:p>
              <a:pPr lvl="0">
                <a:spcBef>
                  <a:spcPts val="0"/>
                </a:spcBef>
                <a:buNone/>
              </a:pPr>
              <a:endParaRPr/>
            </a:p>
          </p:txBody>
        </p:sp>
        <p:sp>
          <p:nvSpPr>
            <p:cNvPr id="552" name="Shape 552"/>
            <p:cNvSpPr txBox="1"/>
            <p:nvPr/>
          </p:nvSpPr>
          <p:spPr>
            <a:xfrm>
              <a:off x="2601163" y="2232100"/>
              <a:ext cx="1496100" cy="702900"/>
            </a:xfrm>
            <a:prstGeom prst="rect">
              <a:avLst/>
            </a:prstGeom>
            <a:noFill/>
            <a:ln>
              <a:noFill/>
            </a:ln>
          </p:spPr>
          <p:txBody>
            <a:bodyPr wrap="square" lIns="91425" tIns="91425" rIns="91425" bIns="91425" anchor="ctr" anchorCtr="0">
              <a:noAutofit/>
            </a:bodyPr>
            <a:lstStyle/>
            <a:p>
              <a:pPr lvl="0" algn="ctr" rtl="0">
                <a:spcBef>
                  <a:spcPts val="0"/>
                </a:spcBef>
                <a:buSzPct val="45833"/>
                <a:buNone/>
              </a:pPr>
              <a:r>
                <a:rPr lang="en" sz="2400">
                  <a:solidFill>
                    <a:srgbClr val="383838"/>
                  </a:solidFill>
                  <a:latin typeface="Roboto"/>
                  <a:ea typeface="Roboto"/>
                  <a:cs typeface="Roboto"/>
                  <a:sym typeface="Roboto"/>
                </a:rPr>
                <a:t>Hard to duplicate </a:t>
              </a:r>
            </a:p>
          </p:txBody>
        </p:sp>
      </p:grpSp>
      <p:grpSp>
        <p:nvGrpSpPr>
          <p:cNvPr id="553" name="Shape 553"/>
          <p:cNvGrpSpPr/>
          <p:nvPr/>
        </p:nvGrpSpPr>
        <p:grpSpPr>
          <a:xfrm>
            <a:off x="3295827" y="3705548"/>
            <a:ext cx="2821865" cy="2814934"/>
            <a:chOff x="3614356" y="2566908"/>
            <a:chExt cx="2166000" cy="2166000"/>
          </a:xfrm>
        </p:grpSpPr>
        <p:sp>
          <p:nvSpPr>
            <p:cNvPr id="554" name="Shape 554"/>
            <p:cNvSpPr/>
            <p:nvPr/>
          </p:nvSpPr>
          <p:spPr>
            <a:xfrm>
              <a:off x="3614356" y="2566908"/>
              <a:ext cx="2166000" cy="2166000"/>
            </a:xfrm>
            <a:prstGeom prst="ellipse">
              <a:avLst/>
            </a:prstGeom>
            <a:solidFill>
              <a:srgbClr val="F09300"/>
            </a:solidFill>
            <a:ln>
              <a:noFill/>
            </a:ln>
          </p:spPr>
          <p:txBody>
            <a:bodyPr wrap="square" lIns="91425" tIns="91425" rIns="91425" bIns="91425" anchor="ctr" anchorCtr="0">
              <a:noAutofit/>
            </a:bodyPr>
            <a:lstStyle/>
            <a:p>
              <a:pPr lvl="0">
                <a:spcBef>
                  <a:spcPts val="0"/>
                </a:spcBef>
                <a:buNone/>
              </a:pPr>
              <a:endParaRPr/>
            </a:p>
          </p:txBody>
        </p:sp>
        <p:sp>
          <p:nvSpPr>
            <p:cNvPr id="555" name="Shape 555"/>
            <p:cNvSpPr txBox="1"/>
            <p:nvPr/>
          </p:nvSpPr>
          <p:spPr>
            <a:xfrm>
              <a:off x="3961563" y="3539875"/>
              <a:ext cx="1496100" cy="702900"/>
            </a:xfrm>
            <a:prstGeom prst="rect">
              <a:avLst/>
            </a:prstGeom>
            <a:noFill/>
            <a:ln>
              <a:noFill/>
            </a:ln>
          </p:spPr>
          <p:txBody>
            <a:bodyPr wrap="square" lIns="91425" tIns="91425" rIns="91425" bIns="91425" anchor="ctr" anchorCtr="0">
              <a:noAutofit/>
            </a:bodyPr>
            <a:lstStyle/>
            <a:p>
              <a:pPr lvl="0" algn="ctr" rtl="0">
                <a:spcBef>
                  <a:spcPts val="0"/>
                </a:spcBef>
                <a:buSzPct val="45833"/>
                <a:buNone/>
              </a:pPr>
              <a:r>
                <a:rPr lang="en" sz="2400">
                  <a:solidFill>
                    <a:srgbClr val="383838"/>
                  </a:solidFill>
                  <a:latin typeface="Roboto"/>
                  <a:ea typeface="Roboto"/>
                  <a:cs typeface="Roboto"/>
                  <a:sym typeface="Roboto"/>
                </a:rPr>
                <a:t>Liveness</a:t>
              </a:r>
            </a:p>
          </p:txBody>
        </p:sp>
      </p:grpSp>
      <p:grpSp>
        <p:nvGrpSpPr>
          <p:cNvPr id="556" name="Shape 556"/>
          <p:cNvGrpSpPr/>
          <p:nvPr/>
        </p:nvGrpSpPr>
        <p:grpSpPr>
          <a:xfrm>
            <a:off x="4712673" y="2311033"/>
            <a:ext cx="2821865" cy="2814934"/>
            <a:chOff x="4701894" y="1493874"/>
            <a:chExt cx="2166000" cy="2166000"/>
          </a:xfrm>
        </p:grpSpPr>
        <p:sp>
          <p:nvSpPr>
            <p:cNvPr id="557" name="Shape 557"/>
            <p:cNvSpPr/>
            <p:nvPr/>
          </p:nvSpPr>
          <p:spPr>
            <a:xfrm>
              <a:off x="4701894" y="1493874"/>
              <a:ext cx="2166000" cy="2166000"/>
            </a:xfrm>
            <a:prstGeom prst="ellipse">
              <a:avLst/>
            </a:prstGeom>
            <a:solidFill>
              <a:srgbClr val="F4B400"/>
            </a:solidFill>
            <a:ln>
              <a:noFill/>
            </a:ln>
          </p:spPr>
          <p:txBody>
            <a:bodyPr wrap="square" lIns="91425" tIns="91425" rIns="91425" bIns="91425" anchor="ctr" anchorCtr="0">
              <a:noAutofit/>
            </a:bodyPr>
            <a:lstStyle/>
            <a:p>
              <a:pPr lvl="0">
                <a:spcBef>
                  <a:spcPts val="0"/>
                </a:spcBef>
                <a:buNone/>
              </a:pPr>
              <a:endParaRPr/>
            </a:p>
          </p:txBody>
        </p:sp>
        <p:sp>
          <p:nvSpPr>
            <p:cNvPr id="558" name="Shape 558"/>
            <p:cNvSpPr txBox="1"/>
            <p:nvPr/>
          </p:nvSpPr>
          <p:spPr>
            <a:xfrm>
              <a:off x="5295688" y="2220300"/>
              <a:ext cx="1496100" cy="702900"/>
            </a:xfrm>
            <a:prstGeom prst="rect">
              <a:avLst/>
            </a:prstGeom>
            <a:noFill/>
            <a:ln>
              <a:noFill/>
            </a:ln>
          </p:spPr>
          <p:txBody>
            <a:bodyPr wrap="square" lIns="91425" tIns="91425" rIns="91425" bIns="91425" anchor="ctr" anchorCtr="0">
              <a:noAutofit/>
            </a:bodyPr>
            <a:lstStyle/>
            <a:p>
              <a:pPr lvl="0" algn="ctr" rtl="0">
                <a:spcBef>
                  <a:spcPts val="0"/>
                </a:spcBef>
                <a:buSzPct val="45833"/>
                <a:buNone/>
              </a:pPr>
              <a:r>
                <a:rPr lang="en" sz="2400">
                  <a:solidFill>
                    <a:srgbClr val="383838"/>
                  </a:solidFill>
                  <a:latin typeface="Roboto"/>
                  <a:ea typeface="Roboto"/>
                  <a:cs typeface="Roboto"/>
                  <a:sym typeface="Roboto"/>
                </a:rPr>
                <a:t>Easy to deploy/use</a:t>
              </a:r>
            </a:p>
          </p:txBody>
        </p:sp>
      </p:grpSp>
      <p:sp>
        <p:nvSpPr>
          <p:cNvPr id="559" name="Shape 559"/>
          <p:cNvSpPr/>
          <p:nvPr/>
        </p:nvSpPr>
        <p:spPr>
          <a:xfrm>
            <a:off x="3908631" y="2899074"/>
            <a:ext cx="1596900" cy="1593300"/>
          </a:xfrm>
          <a:prstGeom prst="ellipse">
            <a:avLst/>
          </a:prstGeom>
          <a:solidFill>
            <a:srgbClr val="FCE8B2"/>
          </a:solidFill>
          <a:ln>
            <a:noFill/>
          </a:ln>
        </p:spPr>
        <p:txBody>
          <a:bodyPr wrap="square" lIns="91425" tIns="91425" rIns="91425" bIns="91425" anchor="ctr" anchorCtr="0">
            <a:noAutofit/>
          </a:bodyPr>
          <a:lstStyle/>
          <a:p>
            <a:pPr lvl="0">
              <a:spcBef>
                <a:spcPts val="0"/>
              </a:spcBef>
              <a:buNone/>
            </a:pPr>
            <a:endParaRPr/>
          </a:p>
        </p:txBody>
      </p:sp>
      <p:pic>
        <p:nvPicPr>
          <p:cNvPr id="560" name="Shape 560"/>
          <p:cNvPicPr preferRelativeResize="0"/>
          <p:nvPr/>
        </p:nvPicPr>
        <p:blipFill>
          <a:blip r:embed="rId3">
            <a:alphaModFix/>
          </a:blip>
          <a:stretch>
            <a:fillRect/>
          </a:stretch>
        </p:blipFill>
        <p:spPr>
          <a:xfrm>
            <a:off x="4087346" y="3174571"/>
            <a:ext cx="1239437" cy="10881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lgn="ctr">
              <a:spcBef>
                <a:spcPts val="0"/>
              </a:spcBef>
              <a:buNone/>
            </a:pPr>
            <a:r>
              <a:rPr lang="en"/>
              <a:t>Continuous Authentication</a:t>
            </a:r>
          </a:p>
        </p:txBody>
      </p:sp>
      <p:sp>
        <p:nvSpPr>
          <p:cNvPr id="154" name="Shape 154"/>
          <p:cNvSpPr txBox="1">
            <a:spLocks noGrp="1"/>
          </p:cNvSpPr>
          <p:nvPr>
            <p:ph type="body" idx="1"/>
          </p:nvPr>
        </p:nvSpPr>
        <p:spPr>
          <a:xfrm>
            <a:off x="183525" y="1460658"/>
            <a:ext cx="8520600" cy="4555200"/>
          </a:xfrm>
          <a:prstGeom prst="rect">
            <a:avLst/>
          </a:prstGeom>
        </p:spPr>
        <p:txBody>
          <a:bodyPr wrap="square" lIns="91425" tIns="91425" rIns="91425" bIns="91425" anchor="t" anchorCtr="0">
            <a:noAutofit/>
          </a:bodyPr>
          <a:lstStyle/>
          <a:p>
            <a:pPr lvl="0" algn="ctr">
              <a:spcBef>
                <a:spcPts val="0"/>
              </a:spcBef>
              <a:buNone/>
            </a:pPr>
            <a:r>
              <a:rPr lang="en" sz="3000">
                <a:solidFill>
                  <a:srgbClr val="980000"/>
                </a:solidFill>
              </a:rPr>
              <a:t>Continuously verify user’s identity</a:t>
            </a:r>
          </a:p>
          <a:p>
            <a:pPr lvl="0">
              <a:spcBef>
                <a:spcPts val="0"/>
              </a:spcBef>
              <a:buNone/>
            </a:pPr>
            <a:endParaRPr/>
          </a:p>
        </p:txBody>
      </p:sp>
      <p:sp>
        <p:nvSpPr>
          <p:cNvPr id="155" name="Shape 15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a:t>
            </a:fld>
            <a:endParaRPr lang="en"/>
          </a:p>
        </p:txBody>
      </p:sp>
      <p:pic>
        <p:nvPicPr>
          <p:cNvPr id="156" name="Shape 156"/>
          <p:cNvPicPr preferRelativeResize="0"/>
          <p:nvPr/>
        </p:nvPicPr>
        <p:blipFill>
          <a:blip r:embed="rId3">
            <a:alphaModFix/>
          </a:blip>
          <a:stretch>
            <a:fillRect/>
          </a:stretch>
        </p:blipFill>
        <p:spPr>
          <a:xfrm>
            <a:off x="5399225" y="2524550"/>
            <a:ext cx="3004150" cy="3755200"/>
          </a:xfrm>
          <a:prstGeom prst="rect">
            <a:avLst/>
          </a:prstGeom>
          <a:noFill/>
          <a:ln>
            <a:noFill/>
          </a:ln>
        </p:spPr>
      </p:pic>
      <p:pic>
        <p:nvPicPr>
          <p:cNvPr id="157" name="Shape 157"/>
          <p:cNvPicPr preferRelativeResize="0"/>
          <p:nvPr/>
        </p:nvPicPr>
        <p:blipFill>
          <a:blip r:embed="rId4">
            <a:alphaModFix/>
          </a:blip>
          <a:stretch>
            <a:fillRect/>
          </a:stretch>
        </p:blipFill>
        <p:spPr>
          <a:xfrm>
            <a:off x="1002425" y="2715275"/>
            <a:ext cx="3251950" cy="3251950"/>
          </a:xfrm>
          <a:prstGeom prst="rect">
            <a:avLst/>
          </a:prstGeom>
          <a:noFill/>
          <a:ln>
            <a:noFill/>
          </a:ln>
        </p:spPr>
      </p:pic>
      <p:sp>
        <p:nvSpPr>
          <p:cNvPr id="158" name="Shape 158"/>
          <p:cNvSpPr txBox="1"/>
          <p:nvPr/>
        </p:nvSpPr>
        <p:spPr>
          <a:xfrm>
            <a:off x="1126300" y="6119625"/>
            <a:ext cx="3004200" cy="448800"/>
          </a:xfrm>
          <a:prstGeom prst="rect">
            <a:avLst/>
          </a:prstGeom>
          <a:noFill/>
          <a:ln>
            <a:noFill/>
          </a:ln>
        </p:spPr>
        <p:txBody>
          <a:bodyPr wrap="square" lIns="91425" tIns="91425" rIns="91425" bIns="91425" anchor="t" anchorCtr="0">
            <a:noAutofit/>
          </a:bodyPr>
          <a:lstStyle/>
          <a:p>
            <a:pPr lvl="0">
              <a:spcBef>
                <a:spcPts val="0"/>
              </a:spcBef>
              <a:buNone/>
            </a:pPr>
            <a:r>
              <a:rPr lang="en" sz="2400"/>
              <a:t>Initial authentic user</a:t>
            </a:r>
          </a:p>
        </p:txBody>
      </p:sp>
      <p:sp>
        <p:nvSpPr>
          <p:cNvPr id="159" name="Shape 159"/>
          <p:cNvSpPr txBox="1"/>
          <p:nvPr/>
        </p:nvSpPr>
        <p:spPr>
          <a:xfrm>
            <a:off x="6065750" y="6119625"/>
            <a:ext cx="1910100" cy="448800"/>
          </a:xfrm>
          <a:prstGeom prst="rect">
            <a:avLst/>
          </a:prstGeom>
          <a:noFill/>
          <a:ln>
            <a:noFill/>
          </a:ln>
        </p:spPr>
        <p:txBody>
          <a:bodyPr wrap="square" lIns="91425" tIns="91425" rIns="91425" bIns="91425" anchor="t" anchorCtr="0">
            <a:noAutofit/>
          </a:bodyPr>
          <a:lstStyle/>
          <a:p>
            <a:pPr lvl="0" rtl="0">
              <a:spcBef>
                <a:spcPts val="0"/>
              </a:spcBef>
              <a:buNone/>
            </a:pPr>
            <a:r>
              <a:rPr lang="en" sz="2400"/>
              <a:t>Current user</a:t>
            </a:r>
          </a:p>
        </p:txBody>
      </p:sp>
      <p:sp>
        <p:nvSpPr>
          <p:cNvPr id="160" name="Shape 160"/>
          <p:cNvSpPr/>
          <p:nvPr/>
        </p:nvSpPr>
        <p:spPr>
          <a:xfrm>
            <a:off x="4425000" y="4094275"/>
            <a:ext cx="1051200" cy="763500"/>
          </a:xfrm>
          <a:prstGeom prst="mathEqual">
            <a:avLst>
              <a:gd name="adj1" fmla="val 23520"/>
              <a:gd name="adj2" fmla="val 1176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161" name="Shape 161"/>
          <p:cNvPicPr preferRelativeResize="0"/>
          <p:nvPr/>
        </p:nvPicPr>
        <p:blipFill>
          <a:blip r:embed="rId5">
            <a:alphaModFix/>
          </a:blip>
          <a:stretch>
            <a:fillRect/>
          </a:stretch>
        </p:blipFill>
        <p:spPr>
          <a:xfrm rot="757485">
            <a:off x="4524576" y="2977200"/>
            <a:ext cx="1321750" cy="10574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title"/>
          </p:nvPr>
        </p:nvSpPr>
        <p:spPr>
          <a:xfrm>
            <a:off x="311700" y="5205781"/>
            <a:ext cx="8520600" cy="12834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None/>
            </a:pPr>
            <a:r>
              <a:rPr lang="en" sz="3000">
                <a:solidFill>
                  <a:schemeClr val="dk2"/>
                </a:solidFill>
              </a:rPr>
              <a:t>Challenge 1: Cardiac motion measurement by Doppler radar.</a:t>
            </a:r>
          </a:p>
        </p:txBody>
      </p:sp>
      <p:sp>
        <p:nvSpPr>
          <p:cNvPr id="566" name="Shape 566"/>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40</a:t>
            </a:fld>
            <a:endParaRPr lang="en"/>
          </a:p>
        </p:txBody>
      </p:sp>
      <p:pic>
        <p:nvPicPr>
          <p:cNvPr id="567" name="Shape 567"/>
          <p:cNvPicPr preferRelativeResize="0"/>
          <p:nvPr/>
        </p:nvPicPr>
        <p:blipFill>
          <a:blip r:embed="rId3">
            <a:alphaModFix/>
          </a:blip>
          <a:stretch>
            <a:fillRect/>
          </a:stretch>
        </p:blipFill>
        <p:spPr>
          <a:xfrm>
            <a:off x="587825" y="729275"/>
            <a:ext cx="7968350" cy="3685500"/>
          </a:xfrm>
          <a:prstGeom prst="rect">
            <a:avLst/>
          </a:prstGeom>
          <a:noFill/>
          <a:ln>
            <a:noFill/>
          </a:ln>
        </p:spPr>
      </p:pic>
      <p:sp>
        <p:nvSpPr>
          <p:cNvPr id="568" name="Shape 568"/>
          <p:cNvSpPr txBox="1"/>
          <p:nvPr/>
        </p:nvSpPr>
        <p:spPr>
          <a:xfrm>
            <a:off x="346100" y="5286425"/>
            <a:ext cx="7968300" cy="1128000"/>
          </a:xfrm>
          <a:prstGeom prst="rect">
            <a:avLst/>
          </a:prstGeom>
          <a:noFill/>
          <a:ln>
            <a:noFill/>
          </a:ln>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endParaRPr/>
          </a:p>
        </p:txBody>
      </p:sp>
      <p:sp>
        <p:nvSpPr>
          <p:cNvPr id="574" name="Shape 574"/>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575" name="Shape 575"/>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41</a:t>
            </a:fld>
            <a:endParaRPr lang="en"/>
          </a:p>
        </p:txBody>
      </p:sp>
      <p:pic>
        <p:nvPicPr>
          <p:cNvPr id="576" name="Shape 576"/>
          <p:cNvPicPr preferRelativeResize="0"/>
          <p:nvPr/>
        </p:nvPicPr>
        <p:blipFill>
          <a:blip r:embed="rId3">
            <a:alphaModFix/>
          </a:blip>
          <a:stretch>
            <a:fillRect/>
          </a:stretch>
        </p:blipFill>
        <p:spPr>
          <a:xfrm>
            <a:off x="152400" y="966788"/>
            <a:ext cx="8839200" cy="4924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311700" y="4824956"/>
            <a:ext cx="8520600" cy="1266900"/>
          </a:xfrm>
          <a:prstGeom prst="rect">
            <a:avLst/>
          </a:prstGeom>
        </p:spPr>
        <p:txBody>
          <a:bodyPr wrap="square" lIns="91425" tIns="91425" rIns="91425" bIns="91425" anchor="t" anchorCtr="0">
            <a:noAutofit/>
          </a:bodyPr>
          <a:lstStyle/>
          <a:p>
            <a:pPr lvl="0" rtl="0">
              <a:lnSpc>
                <a:spcPct val="100000"/>
              </a:lnSpc>
              <a:spcBef>
                <a:spcPts val="0"/>
              </a:spcBef>
              <a:spcAft>
                <a:spcPts val="0"/>
              </a:spcAft>
              <a:buClr>
                <a:schemeClr val="dk1"/>
              </a:buClr>
              <a:buSzPct val="91666"/>
              <a:buFont typeface="Arial"/>
              <a:buNone/>
            </a:pPr>
            <a:r>
              <a:rPr lang="en" sz="1200">
                <a:solidFill>
                  <a:schemeClr val="dk1"/>
                </a:solidFill>
              </a:rPr>
              <a:t>Inteference: The motion information to be detected is only a few Hertz, which means both received signals and transmitted signals are only separated by a few Hertz, while other signals from potential interferences (e.g., WiFi and Bluetooth) have a much higher frequency separation and are conveniently rejected by the baseband signals. In other words, both transmitted signals and received signals are “coherent", whereas other signals are not coherent with transmitted signals.</a:t>
            </a:r>
          </a:p>
        </p:txBody>
      </p:sp>
      <p:sp>
        <p:nvSpPr>
          <p:cNvPr id="582" name="Shape 582"/>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42</a:t>
            </a:fld>
            <a:endParaRPr lang="en"/>
          </a:p>
        </p:txBody>
      </p:sp>
      <p:pic>
        <p:nvPicPr>
          <p:cNvPr id="583" name="Shape 583"/>
          <p:cNvPicPr preferRelativeResize="0"/>
          <p:nvPr/>
        </p:nvPicPr>
        <p:blipFill>
          <a:blip r:embed="rId3">
            <a:alphaModFix/>
          </a:blip>
          <a:stretch>
            <a:fillRect/>
          </a:stretch>
        </p:blipFill>
        <p:spPr>
          <a:xfrm>
            <a:off x="893025" y="1324250"/>
            <a:ext cx="2323250" cy="1237936"/>
          </a:xfrm>
          <a:prstGeom prst="rect">
            <a:avLst/>
          </a:prstGeom>
          <a:noFill/>
          <a:ln>
            <a:noFill/>
          </a:ln>
        </p:spPr>
      </p:pic>
      <p:sp>
        <p:nvSpPr>
          <p:cNvPr id="584" name="Shape 584"/>
          <p:cNvSpPr txBox="1"/>
          <p:nvPr/>
        </p:nvSpPr>
        <p:spPr>
          <a:xfrm>
            <a:off x="798350" y="3131813"/>
            <a:ext cx="2948400" cy="1123500"/>
          </a:xfrm>
          <a:prstGeom prst="rect">
            <a:avLst/>
          </a:prstGeom>
          <a:noFill/>
          <a:ln>
            <a:noFill/>
          </a:ln>
        </p:spPr>
        <p:txBody>
          <a:bodyPr wrap="square" lIns="91425" tIns="91425" rIns="91425" bIns="91425" anchor="ctr" anchorCtr="0">
            <a:noAutofit/>
          </a:bodyPr>
          <a:lstStyle/>
          <a:p>
            <a:pPr lvl="0" rtl="0">
              <a:lnSpc>
                <a:spcPct val="115000"/>
              </a:lnSpc>
              <a:spcBef>
                <a:spcPts val="0"/>
              </a:spcBef>
              <a:buNone/>
            </a:pPr>
            <a:r>
              <a:rPr lang="en" sz="1800">
                <a:solidFill>
                  <a:schemeClr val="dk1"/>
                </a:solidFill>
              </a:rPr>
              <a:t>Maximizing δ to obtain max radius of curvature to find local extreme points</a:t>
            </a:r>
          </a:p>
        </p:txBody>
      </p:sp>
      <p:pic>
        <p:nvPicPr>
          <p:cNvPr id="585" name="Shape 585"/>
          <p:cNvPicPr preferRelativeResize="0"/>
          <p:nvPr/>
        </p:nvPicPr>
        <p:blipFill>
          <a:blip r:embed="rId4">
            <a:alphaModFix/>
          </a:blip>
          <a:stretch>
            <a:fillRect/>
          </a:stretch>
        </p:blipFill>
        <p:spPr>
          <a:xfrm>
            <a:off x="4194125" y="1797225"/>
            <a:ext cx="4724450" cy="2458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1418823" y="359227"/>
            <a:ext cx="6844200" cy="756095"/>
          </a:xfrm>
          <a:prstGeom prst="rect">
            <a:avLst/>
          </a:prstGeom>
        </p:spPr>
        <p:txBody>
          <a:bodyPr wrap="square" lIns="91425" tIns="91425" rIns="91425" bIns="91425" anchor="b" anchorCtr="0">
            <a:noAutofit/>
          </a:bodyPr>
          <a:lstStyle/>
          <a:p>
            <a:pPr lvl="0">
              <a:spcBef>
                <a:spcPts val="0"/>
              </a:spcBef>
              <a:buNone/>
            </a:pPr>
            <a:r>
              <a:rPr lang="en" dirty="0"/>
              <a:t>Existing solutions do not work</a:t>
            </a:r>
          </a:p>
        </p:txBody>
      </p:sp>
      <p:sp>
        <p:nvSpPr>
          <p:cNvPr id="167" name="Shape 167"/>
          <p:cNvSpPr txBox="1">
            <a:spLocks noGrp="1"/>
          </p:cNvSpPr>
          <p:nvPr>
            <p:ph type="body" idx="1"/>
          </p:nvPr>
        </p:nvSpPr>
        <p:spPr>
          <a:xfrm>
            <a:off x="2609544" y="3977882"/>
            <a:ext cx="4530300" cy="1882572"/>
          </a:xfrm>
          <a:prstGeom prst="rect">
            <a:avLst/>
          </a:prstGeom>
        </p:spPr>
        <p:txBody>
          <a:bodyPr wrap="square" lIns="91425" tIns="91425" rIns="91425" bIns="91425" anchor="t" anchorCtr="0">
            <a:noAutofit/>
          </a:bodyPr>
          <a:lstStyle/>
          <a:p>
            <a:pPr marL="457200" lvl="0" indent="-419100" rtl="0">
              <a:spcBef>
                <a:spcPts val="0"/>
              </a:spcBef>
              <a:buClr>
                <a:srgbClr val="0B5394"/>
              </a:buClr>
              <a:buSzPct val="100000"/>
              <a:buChar char="❖"/>
            </a:pPr>
            <a:r>
              <a:rPr lang="en" sz="3000" dirty="0">
                <a:solidFill>
                  <a:srgbClr val="0B5394"/>
                </a:solidFill>
              </a:rPr>
              <a:t>Low usability</a:t>
            </a:r>
          </a:p>
          <a:p>
            <a:pPr marL="914400" lvl="1" indent="-419100" rtl="0">
              <a:lnSpc>
                <a:spcPct val="100000"/>
              </a:lnSpc>
              <a:spcBef>
                <a:spcPts val="0"/>
              </a:spcBef>
              <a:buSzPct val="100000"/>
              <a:buChar char="➢"/>
            </a:pPr>
            <a:r>
              <a:rPr lang="en" sz="3000" dirty="0"/>
              <a:t>Password</a:t>
            </a:r>
          </a:p>
          <a:p>
            <a:pPr marL="914400" lvl="1" indent="-419100" rtl="0">
              <a:lnSpc>
                <a:spcPct val="100000"/>
              </a:lnSpc>
              <a:spcBef>
                <a:spcPts val="0"/>
              </a:spcBef>
              <a:buSzPct val="100000"/>
              <a:buChar char="➢"/>
            </a:pPr>
            <a:r>
              <a:rPr lang="en" sz="3000" dirty="0"/>
              <a:t>Keystroke dynamics</a:t>
            </a:r>
          </a:p>
          <a:p>
            <a:pPr marL="914400" lvl="1" indent="-419100" rtl="0">
              <a:lnSpc>
                <a:spcPct val="100000"/>
              </a:lnSpc>
              <a:spcBef>
                <a:spcPts val="0"/>
              </a:spcBef>
              <a:buSzPct val="100000"/>
              <a:buChar char="➢"/>
            </a:pPr>
            <a:r>
              <a:rPr lang="en" sz="3000" dirty="0"/>
              <a:t>Gaze pattern</a:t>
            </a:r>
          </a:p>
        </p:txBody>
      </p:sp>
      <p:sp>
        <p:nvSpPr>
          <p:cNvPr id="168" name="Shape 168"/>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a:t>
            </a:fld>
            <a:endParaRPr lang="en"/>
          </a:p>
        </p:txBody>
      </p:sp>
      <p:pic>
        <p:nvPicPr>
          <p:cNvPr id="169" name="Shape 169"/>
          <p:cNvPicPr preferRelativeResize="0"/>
          <p:nvPr/>
        </p:nvPicPr>
        <p:blipFill>
          <a:blip r:embed="rId3">
            <a:alphaModFix/>
          </a:blip>
          <a:stretch>
            <a:fillRect/>
          </a:stretch>
        </p:blipFill>
        <p:spPr>
          <a:xfrm>
            <a:off x="7251450" y="2703163"/>
            <a:ext cx="1314450" cy="1095375"/>
          </a:xfrm>
          <a:prstGeom prst="rect">
            <a:avLst/>
          </a:prstGeom>
          <a:noFill/>
          <a:ln>
            <a:noFill/>
          </a:ln>
        </p:spPr>
      </p:pic>
      <p:pic>
        <p:nvPicPr>
          <p:cNvPr id="170" name="Shape 170"/>
          <p:cNvPicPr preferRelativeResize="0"/>
          <p:nvPr/>
        </p:nvPicPr>
        <p:blipFill>
          <a:blip r:embed="rId4">
            <a:alphaModFix/>
          </a:blip>
          <a:stretch>
            <a:fillRect/>
          </a:stretch>
        </p:blipFill>
        <p:spPr>
          <a:xfrm>
            <a:off x="7251450" y="3820138"/>
            <a:ext cx="1314450" cy="1314450"/>
          </a:xfrm>
          <a:prstGeom prst="rect">
            <a:avLst/>
          </a:prstGeom>
          <a:noFill/>
          <a:ln>
            <a:noFill/>
          </a:ln>
        </p:spPr>
      </p:pic>
      <p:pic>
        <p:nvPicPr>
          <p:cNvPr id="171" name="Shape 171"/>
          <p:cNvPicPr preferRelativeResize="0"/>
          <p:nvPr/>
        </p:nvPicPr>
        <p:blipFill>
          <a:blip r:embed="rId5">
            <a:alphaModFix/>
          </a:blip>
          <a:stretch>
            <a:fillRect/>
          </a:stretch>
        </p:blipFill>
        <p:spPr>
          <a:xfrm>
            <a:off x="7251444" y="5183813"/>
            <a:ext cx="1314450" cy="984569"/>
          </a:xfrm>
          <a:prstGeom prst="rect">
            <a:avLst/>
          </a:prstGeom>
          <a:noFill/>
          <a:ln>
            <a:noFill/>
          </a:ln>
        </p:spPr>
      </p:pic>
      <p:sp>
        <p:nvSpPr>
          <p:cNvPr id="172" name="Shape 172"/>
          <p:cNvSpPr txBox="1"/>
          <p:nvPr/>
        </p:nvSpPr>
        <p:spPr>
          <a:xfrm>
            <a:off x="2609544" y="2110032"/>
            <a:ext cx="4641900" cy="1923600"/>
          </a:xfrm>
          <a:prstGeom prst="rect">
            <a:avLst/>
          </a:prstGeom>
          <a:noFill/>
          <a:ln>
            <a:noFill/>
          </a:ln>
        </p:spPr>
        <p:txBody>
          <a:bodyPr wrap="square" lIns="91425" tIns="91425" rIns="91425" bIns="91425" anchor="ctr" anchorCtr="0">
            <a:noAutofit/>
          </a:bodyPr>
          <a:lstStyle/>
          <a:p>
            <a:pPr marL="457200" lvl="0" indent="-419100" rtl="0">
              <a:lnSpc>
                <a:spcPct val="115000"/>
              </a:lnSpc>
              <a:spcBef>
                <a:spcPts val="0"/>
              </a:spcBef>
              <a:spcAft>
                <a:spcPts val="1600"/>
              </a:spcAft>
              <a:buClr>
                <a:srgbClr val="0B5394"/>
              </a:buClr>
              <a:buSzPct val="100000"/>
              <a:buChar char="❖"/>
            </a:pPr>
            <a:r>
              <a:rPr lang="en" sz="3000" dirty="0">
                <a:solidFill>
                  <a:srgbClr val="0B5394"/>
                </a:solidFill>
              </a:rPr>
              <a:t>Vulnerable to spoofing</a:t>
            </a:r>
          </a:p>
          <a:p>
            <a:pPr marL="914400" lvl="1" indent="-419100" rtl="0">
              <a:spcBef>
                <a:spcPts val="0"/>
              </a:spcBef>
              <a:spcAft>
                <a:spcPts val="1600"/>
              </a:spcAft>
              <a:buClr>
                <a:srgbClr val="616161"/>
              </a:buClr>
              <a:buSzPct val="100000"/>
              <a:buChar char="➢"/>
            </a:pPr>
            <a:r>
              <a:rPr lang="en" sz="3000" dirty="0">
                <a:solidFill>
                  <a:srgbClr val="616161"/>
                </a:solidFill>
              </a:rPr>
              <a:t>Face</a:t>
            </a:r>
          </a:p>
          <a:p>
            <a:pPr marL="914400" lvl="1" indent="-419100" rtl="0">
              <a:spcBef>
                <a:spcPts val="0"/>
              </a:spcBef>
              <a:spcAft>
                <a:spcPts val="1600"/>
              </a:spcAft>
              <a:buClr>
                <a:srgbClr val="616161"/>
              </a:buClr>
              <a:buSzPct val="100000"/>
              <a:buChar char="➢"/>
            </a:pPr>
            <a:r>
              <a:rPr lang="en" sz="3000" dirty="0">
                <a:solidFill>
                  <a:srgbClr val="616161"/>
                </a:solidFill>
              </a:rPr>
              <a:t>Fingerprint</a:t>
            </a:r>
          </a:p>
        </p:txBody>
      </p:sp>
      <p:sp>
        <p:nvSpPr>
          <p:cNvPr id="173" name="Shape 173"/>
          <p:cNvSpPr/>
          <p:nvPr/>
        </p:nvSpPr>
        <p:spPr>
          <a:xfrm>
            <a:off x="1418823" y="1159406"/>
            <a:ext cx="6911741" cy="950626"/>
          </a:xfrm>
          <a:prstGeom prst="rect">
            <a:avLst/>
          </a:prstGeom>
          <a:solidFill>
            <a:srgbClr val="CC0000"/>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600">
                <a:solidFill>
                  <a:srgbClr val="FFFFFF"/>
                </a:solidFill>
              </a:rPr>
              <a:t>Neither applicable or usable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Shape 178"/>
          <p:cNvPicPr preferRelativeResize="0"/>
          <p:nvPr/>
        </p:nvPicPr>
        <p:blipFill rotWithShape="1">
          <a:blip r:embed="rId3">
            <a:alphaModFix/>
          </a:blip>
          <a:srcRect l="15654" r="15654"/>
          <a:stretch/>
        </p:blipFill>
        <p:spPr>
          <a:xfrm>
            <a:off x="0" y="0"/>
            <a:ext cx="6096296" cy="6858002"/>
          </a:xfrm>
          <a:prstGeom prst="rect">
            <a:avLst/>
          </a:prstGeom>
          <a:noFill/>
          <a:ln>
            <a:noFill/>
          </a:ln>
        </p:spPr>
      </p:pic>
      <p:sp>
        <p:nvSpPr>
          <p:cNvPr id="179" name="Shape 179"/>
          <p:cNvSpPr txBox="1">
            <a:spLocks noGrp="1"/>
          </p:cNvSpPr>
          <p:nvPr>
            <p:ph type="title"/>
          </p:nvPr>
        </p:nvSpPr>
        <p:spPr>
          <a:xfrm>
            <a:off x="6068258" y="907214"/>
            <a:ext cx="2952900" cy="624600"/>
          </a:xfrm>
          <a:prstGeom prst="rect">
            <a:avLst/>
          </a:prstGeom>
        </p:spPr>
        <p:txBody>
          <a:bodyPr wrap="square" lIns="91425" tIns="91425" rIns="91425" bIns="91425" anchor="b" anchorCtr="0">
            <a:noAutofit/>
          </a:bodyPr>
          <a:lstStyle/>
          <a:p>
            <a:pPr lvl="0">
              <a:spcBef>
                <a:spcPts val="0"/>
              </a:spcBef>
              <a:buNone/>
            </a:pPr>
            <a:r>
              <a:rPr lang="en" sz="3600" dirty="0">
                <a:solidFill>
                  <a:srgbClr val="FFFFFF"/>
                </a:solidFill>
              </a:rPr>
              <a:t>Our Solution</a:t>
            </a:r>
          </a:p>
        </p:txBody>
      </p:sp>
      <p:sp>
        <p:nvSpPr>
          <p:cNvPr id="180" name="Shape 180"/>
          <p:cNvSpPr txBox="1">
            <a:spLocks noGrp="1"/>
          </p:cNvSpPr>
          <p:nvPr>
            <p:ph type="body" idx="1"/>
          </p:nvPr>
        </p:nvSpPr>
        <p:spPr>
          <a:xfrm>
            <a:off x="6096296" y="2439028"/>
            <a:ext cx="3047704" cy="2651400"/>
          </a:xfrm>
          <a:prstGeom prst="rect">
            <a:avLst/>
          </a:prstGeom>
        </p:spPr>
        <p:txBody>
          <a:bodyPr wrap="square" lIns="91425" tIns="91425" rIns="91425" bIns="91425" anchor="t" anchorCtr="0">
            <a:noAutofit/>
          </a:bodyPr>
          <a:lstStyle/>
          <a:p>
            <a:pPr lvl="0">
              <a:lnSpc>
                <a:spcPct val="100000"/>
              </a:lnSpc>
              <a:spcBef>
                <a:spcPts val="0"/>
              </a:spcBef>
              <a:spcAft>
                <a:spcPts val="0"/>
              </a:spcAft>
              <a:buNone/>
            </a:pPr>
            <a:r>
              <a:rPr lang="en" sz="3200" b="1" dirty="0">
                <a:solidFill>
                  <a:srgbClr val="FFFF00"/>
                </a:solidFill>
              </a:rPr>
              <a:t>Non-contact</a:t>
            </a:r>
            <a:r>
              <a:rPr lang="en" sz="3200" b="1" dirty="0">
                <a:solidFill>
                  <a:srgbClr val="000000"/>
                </a:solidFill>
              </a:rPr>
              <a:t> and </a:t>
            </a:r>
            <a:endParaRPr lang="en" sz="3200" b="1" dirty="0" smtClean="0">
              <a:solidFill>
                <a:srgbClr val="000000"/>
              </a:solidFill>
            </a:endParaRPr>
          </a:p>
          <a:p>
            <a:pPr lvl="0">
              <a:lnSpc>
                <a:spcPct val="100000"/>
              </a:lnSpc>
              <a:spcBef>
                <a:spcPts val="0"/>
              </a:spcBef>
              <a:spcAft>
                <a:spcPts val="0"/>
              </a:spcAft>
              <a:buNone/>
            </a:pPr>
            <a:r>
              <a:rPr lang="en" sz="3200" b="1" dirty="0" smtClean="0">
                <a:solidFill>
                  <a:srgbClr val="FFFF00"/>
                </a:solidFill>
              </a:rPr>
              <a:t>Heart-based</a:t>
            </a:r>
            <a:r>
              <a:rPr lang="en" sz="3200" b="1" dirty="0" smtClean="0">
                <a:solidFill>
                  <a:srgbClr val="000000"/>
                </a:solidFill>
              </a:rPr>
              <a:t> </a:t>
            </a:r>
            <a:r>
              <a:rPr lang="en" sz="3200" b="1" dirty="0">
                <a:solidFill>
                  <a:srgbClr val="000000"/>
                </a:solidFill>
              </a:rPr>
              <a:t>Authentication </a:t>
            </a:r>
          </a:p>
        </p:txBody>
      </p:sp>
      <p:sp>
        <p:nvSpPr>
          <p:cNvPr id="181" name="Shape 181"/>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a:t>
            </a:fld>
            <a:endParaRPr lang="e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567717"/>
            <a:ext cx="8520600" cy="763500"/>
          </a:xfrm>
          <a:prstGeom prst="rect">
            <a:avLst/>
          </a:prstGeom>
        </p:spPr>
        <p:txBody>
          <a:bodyPr wrap="square" lIns="91425" tIns="91425" rIns="91425" bIns="91425" anchor="t" anchorCtr="0">
            <a:noAutofit/>
          </a:bodyPr>
          <a:lstStyle/>
          <a:p>
            <a:pPr lvl="0" algn="ctr">
              <a:spcBef>
                <a:spcPts val="0"/>
              </a:spcBef>
              <a:buNone/>
            </a:pPr>
            <a:r>
              <a:rPr lang="en" sz="3600"/>
              <a:t>Key Idea of Our Solution</a:t>
            </a:r>
          </a:p>
        </p:txBody>
      </p:sp>
      <p:sp>
        <p:nvSpPr>
          <p:cNvPr id="187" name="Shape 187"/>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188" name="Shape 188"/>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dk2"/>
                </a:solidFill>
              </a:rPr>
              <a:t>7</a:t>
            </a:fld>
            <a:endParaRPr lang="en">
              <a:solidFill>
                <a:schemeClr val="dk2"/>
              </a:solidFill>
            </a:endParaRPr>
          </a:p>
        </p:txBody>
      </p:sp>
      <p:pic>
        <p:nvPicPr>
          <p:cNvPr id="189" name="Shape 189"/>
          <p:cNvPicPr preferRelativeResize="0"/>
          <p:nvPr/>
        </p:nvPicPr>
        <p:blipFill>
          <a:blip r:embed="rId3">
            <a:alphaModFix/>
          </a:blip>
          <a:stretch>
            <a:fillRect/>
          </a:stretch>
        </p:blipFill>
        <p:spPr>
          <a:xfrm>
            <a:off x="0" y="1720134"/>
            <a:ext cx="9144000" cy="515111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spcBef>
                <a:spcPts val="0"/>
              </a:spcBef>
              <a:buNone/>
            </a:pPr>
            <a:endParaRPr/>
          </a:p>
        </p:txBody>
      </p:sp>
      <p:sp>
        <p:nvSpPr>
          <p:cNvPr id="195" name="Shape 195"/>
          <p:cNvSpPr txBox="1">
            <a:spLocks noGrp="1"/>
          </p:cNvSpPr>
          <p:nvPr>
            <p:ph type="body" idx="1"/>
          </p:nvPr>
        </p:nvSpPr>
        <p:spPr>
          <a:xfrm>
            <a:off x="311700" y="1536633"/>
            <a:ext cx="8520600" cy="4555200"/>
          </a:xfrm>
          <a:prstGeom prst="rect">
            <a:avLst/>
          </a:prstGeom>
        </p:spPr>
        <p:txBody>
          <a:bodyPr wrap="square" lIns="91425" tIns="91425" rIns="91425" bIns="91425" anchor="t" anchorCtr="0">
            <a:noAutofit/>
          </a:bodyPr>
          <a:lstStyle/>
          <a:p>
            <a:pPr lvl="0">
              <a:spcBef>
                <a:spcPts val="0"/>
              </a:spcBef>
              <a:buNone/>
            </a:pPr>
            <a:endParaRPr/>
          </a:p>
        </p:txBody>
      </p:sp>
      <p:sp>
        <p:nvSpPr>
          <p:cNvPr id="196" name="Shape 196"/>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8</a:t>
            </a:fld>
            <a:endParaRPr lang="en"/>
          </a:p>
        </p:txBody>
      </p:sp>
      <p:sp>
        <p:nvSpPr>
          <p:cNvPr id="197" name="Shape 197"/>
          <p:cNvSpPr txBox="1">
            <a:spLocks noGrp="1"/>
          </p:cNvSpPr>
          <p:nvPr>
            <p:ph type="ctrTitle" idx="4294967295"/>
          </p:nvPr>
        </p:nvSpPr>
        <p:spPr>
          <a:xfrm>
            <a:off x="1426025" y="2565925"/>
            <a:ext cx="6560100" cy="1951500"/>
          </a:xfrm>
          <a:prstGeom prst="rect">
            <a:avLst/>
          </a:prstGeom>
        </p:spPr>
        <p:txBody>
          <a:bodyPr wrap="square" lIns="91425" tIns="91425" rIns="91425" bIns="91425" anchor="t" anchorCtr="0">
            <a:noAutofit/>
          </a:bodyPr>
          <a:lstStyle/>
          <a:p>
            <a:pPr lvl="0" algn="ctr" rtl="0">
              <a:spcBef>
                <a:spcPts val="0"/>
              </a:spcBef>
              <a:buNone/>
            </a:pPr>
            <a:r>
              <a:rPr lang="en" sz="4800" b="1"/>
              <a:t>Why Cardiac Motion a unique identity?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593367"/>
            <a:ext cx="8520600" cy="763500"/>
          </a:xfrm>
          <a:prstGeom prst="rect">
            <a:avLst/>
          </a:prstGeom>
        </p:spPr>
        <p:txBody>
          <a:bodyPr wrap="square" lIns="91425" tIns="91425" rIns="91425" bIns="91425" anchor="t" anchorCtr="0">
            <a:noAutofit/>
          </a:bodyPr>
          <a:lstStyle/>
          <a:p>
            <a:pPr lvl="0" algn="ctr">
              <a:spcBef>
                <a:spcPts val="0"/>
              </a:spcBef>
              <a:buNone/>
            </a:pPr>
            <a:r>
              <a:rPr lang="en"/>
              <a:t>Why Cardiac Motion a unique identity? (1)</a:t>
            </a:r>
          </a:p>
        </p:txBody>
      </p:sp>
      <p:sp>
        <p:nvSpPr>
          <p:cNvPr id="203" name="Shape 203"/>
          <p:cNvSpPr txBox="1">
            <a:spLocks noGrp="1"/>
          </p:cNvSpPr>
          <p:nvPr>
            <p:ph type="body" idx="1"/>
          </p:nvPr>
        </p:nvSpPr>
        <p:spPr>
          <a:xfrm>
            <a:off x="311700" y="1873388"/>
            <a:ext cx="8520600" cy="4218300"/>
          </a:xfrm>
          <a:prstGeom prst="rect">
            <a:avLst/>
          </a:prstGeom>
        </p:spPr>
        <p:txBody>
          <a:bodyPr wrap="square" lIns="91425" tIns="91425" rIns="91425" bIns="91425" anchor="t" anchorCtr="0">
            <a:noAutofit/>
          </a:bodyPr>
          <a:lstStyle/>
          <a:p>
            <a:pPr lvl="0" algn="ctr" rtl="0">
              <a:spcBef>
                <a:spcPts val="0"/>
              </a:spcBef>
              <a:spcAft>
                <a:spcPts val="0"/>
              </a:spcAft>
              <a:buClr>
                <a:schemeClr val="dk1"/>
              </a:buClr>
              <a:buSzPct val="45833"/>
              <a:buFont typeface="Arial"/>
              <a:buNone/>
            </a:pPr>
            <a:r>
              <a:rPr lang="en" sz="2400" i="1">
                <a:solidFill>
                  <a:srgbClr val="073763"/>
                </a:solidFill>
              </a:rPr>
              <a:t>3D automatic heart deformation caused by the self-excitement of the cardiac muscle</a:t>
            </a:r>
          </a:p>
          <a:p>
            <a:pPr lvl="0">
              <a:spcBef>
                <a:spcPts val="0"/>
              </a:spcBef>
              <a:buNone/>
            </a:pPr>
            <a:endParaRPr/>
          </a:p>
        </p:txBody>
      </p:sp>
      <p:sp>
        <p:nvSpPr>
          <p:cNvPr id="204" name="Shape 204"/>
          <p:cNvSpPr txBox="1">
            <a:spLocks noGrp="1"/>
          </p:cNvSpPr>
          <p:nvPr>
            <p:ph type="sldNum" idx="12"/>
          </p:nvPr>
        </p:nvSpPr>
        <p:spPr>
          <a:xfrm>
            <a:off x="8472458" y="6217622"/>
            <a:ext cx="548700" cy="5247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9</a:t>
            </a:fld>
            <a:endParaRPr lang="en"/>
          </a:p>
        </p:txBody>
      </p:sp>
      <p:sp>
        <p:nvSpPr>
          <p:cNvPr id="205" name="Shape 205"/>
          <p:cNvSpPr txBox="1"/>
          <p:nvPr/>
        </p:nvSpPr>
        <p:spPr>
          <a:xfrm>
            <a:off x="1524000" y="1258513"/>
            <a:ext cx="5962200" cy="456900"/>
          </a:xfrm>
          <a:prstGeom prst="rect">
            <a:avLst/>
          </a:prstGeom>
          <a:noFill/>
          <a:ln>
            <a:noFill/>
          </a:ln>
        </p:spPr>
        <p:txBody>
          <a:bodyPr wrap="square" lIns="91425" tIns="91425" rIns="91425" bIns="91425" anchor="ctr" anchorCtr="0">
            <a:noAutofit/>
          </a:bodyPr>
          <a:lstStyle/>
          <a:p>
            <a:pPr lvl="0" algn="ctr" rtl="0">
              <a:lnSpc>
                <a:spcPct val="115000"/>
              </a:lnSpc>
              <a:spcBef>
                <a:spcPts val="0"/>
              </a:spcBef>
              <a:buNone/>
            </a:pPr>
            <a:r>
              <a:rPr lang="en" sz="2400" b="1"/>
              <a:t>Cardiac Motion to Amplitude Mapping</a:t>
            </a:r>
          </a:p>
        </p:txBody>
      </p:sp>
      <p:pic>
        <p:nvPicPr>
          <p:cNvPr id="206" name="Shape 206"/>
          <p:cNvPicPr preferRelativeResize="0"/>
          <p:nvPr/>
        </p:nvPicPr>
        <p:blipFill>
          <a:blip r:embed="rId3">
            <a:alphaModFix/>
          </a:blip>
          <a:stretch>
            <a:fillRect/>
          </a:stretch>
        </p:blipFill>
        <p:spPr>
          <a:xfrm>
            <a:off x="1" y="3238690"/>
            <a:ext cx="9144001" cy="2853010"/>
          </a:xfrm>
          <a:prstGeom prst="rect">
            <a:avLst/>
          </a:prstGeom>
          <a:noFill/>
          <a:ln>
            <a:noFill/>
          </a:ln>
        </p:spPr>
      </p:pic>
      <p:sp>
        <p:nvSpPr>
          <p:cNvPr id="207" name="Shape 207"/>
          <p:cNvSpPr/>
          <p:nvPr/>
        </p:nvSpPr>
        <p:spPr>
          <a:xfrm rot="-2061329" flipH="1">
            <a:off x="6050614" y="3131714"/>
            <a:ext cx="630487" cy="524726"/>
          </a:xfrm>
          <a:prstGeom prst="bentArrow">
            <a:avLst>
              <a:gd name="adj1" fmla="val 25000"/>
              <a:gd name="adj2" fmla="val 18241"/>
              <a:gd name="adj3" fmla="val 46417"/>
              <a:gd name="adj4" fmla="val 43750"/>
            </a:avLst>
          </a:prstGeom>
          <a:solidFill>
            <a:srgbClr val="FF00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8" name="Shape 208"/>
          <p:cNvSpPr txBox="1"/>
          <p:nvPr/>
        </p:nvSpPr>
        <p:spPr>
          <a:xfrm>
            <a:off x="1461175" y="5934000"/>
            <a:ext cx="3890100" cy="625800"/>
          </a:xfrm>
          <a:prstGeom prst="rect">
            <a:avLst/>
          </a:prstGeom>
          <a:noFill/>
          <a:ln>
            <a:noFill/>
          </a:ln>
        </p:spPr>
        <p:txBody>
          <a:bodyPr wrap="square" lIns="91425" tIns="91425" rIns="91425" bIns="91425" anchor="ctr" anchorCtr="0">
            <a:noAutofit/>
          </a:bodyPr>
          <a:lstStyle/>
          <a:p>
            <a:pPr lvl="0" rtl="0">
              <a:lnSpc>
                <a:spcPct val="115000"/>
              </a:lnSpc>
              <a:spcBef>
                <a:spcPts val="0"/>
              </a:spcBef>
              <a:buNone/>
            </a:pPr>
            <a:r>
              <a:rPr lang="en" sz="1800">
                <a:solidFill>
                  <a:schemeClr val="dk1"/>
                </a:solidFill>
              </a:rPr>
              <a:t>Fiducial Points: </a:t>
            </a:r>
            <a:r>
              <a:rPr lang="en" sz="1800" i="1">
                <a:solidFill>
                  <a:schemeClr val="dk1"/>
                </a:solidFill>
              </a:rPr>
              <a:t>AFP, ASP, and VFP</a:t>
            </a:r>
          </a:p>
        </p:txBody>
      </p:sp>
      <p:sp>
        <p:nvSpPr>
          <p:cNvPr id="209" name="Shape 209"/>
          <p:cNvSpPr txBox="1"/>
          <p:nvPr/>
        </p:nvSpPr>
        <p:spPr>
          <a:xfrm>
            <a:off x="6446700" y="5807750"/>
            <a:ext cx="2281500" cy="524700"/>
          </a:xfrm>
          <a:prstGeom prst="rect">
            <a:avLst/>
          </a:prstGeom>
          <a:noFill/>
          <a:ln>
            <a:noFill/>
          </a:ln>
        </p:spPr>
        <p:txBody>
          <a:bodyPr wrap="square" lIns="91425" tIns="91425" rIns="91425" bIns="91425" anchor="t" anchorCtr="0">
            <a:noAutofit/>
          </a:bodyPr>
          <a:lstStyle/>
          <a:p>
            <a:pPr lvl="0" rtl="0">
              <a:spcBef>
                <a:spcPts val="0"/>
              </a:spcBef>
              <a:buNone/>
            </a:pPr>
            <a:r>
              <a:rPr lang="en" sz="1800"/>
              <a:t>Diastole: Relaxation     Systole: Contraction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2669</Words>
  <Application>Microsoft Office PowerPoint</Application>
  <PresentationFormat>On-screen Show (4:3)</PresentationFormat>
  <Paragraphs>212</Paragraphs>
  <Slides>42</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Roboto</vt:lpstr>
      <vt:lpstr>Simple Light</vt:lpstr>
      <vt:lpstr>Cardiac Scan</vt:lpstr>
      <vt:lpstr>Authentication: Pervasive and Ubiquitous</vt:lpstr>
      <vt:lpstr>Vulnerability in one-pass authentication</vt:lpstr>
      <vt:lpstr>Continuous Authentication</vt:lpstr>
      <vt:lpstr>Existing solutions do not work</vt:lpstr>
      <vt:lpstr>Our Solution</vt:lpstr>
      <vt:lpstr>Key Idea of Our Solution</vt:lpstr>
      <vt:lpstr>PowerPoint Presentation</vt:lpstr>
      <vt:lpstr>Why Cardiac Motion a unique identity? (1)</vt:lpstr>
      <vt:lpstr>Why Cardiac Motion a unique identity? (2) </vt:lpstr>
      <vt:lpstr>PowerPoint Presentation</vt:lpstr>
      <vt:lpstr>PowerPoint Presentation</vt:lpstr>
      <vt:lpstr>The answer is :No Main advantage over ECG </vt:lpstr>
      <vt:lpstr>How Cardiac Scan Works</vt:lpstr>
      <vt:lpstr>PowerPoint Presentation</vt:lpstr>
      <vt:lpstr>Doppler Radar Sensing</vt:lpstr>
      <vt:lpstr>Cardiac Motion Signal Processing</vt:lpstr>
      <vt:lpstr>Challenges:</vt:lpstr>
      <vt:lpstr>PowerPoint Presentation</vt:lpstr>
      <vt:lpstr>PowerPoint Presentation</vt:lpstr>
      <vt:lpstr>PowerPoint Presentation</vt:lpstr>
      <vt:lpstr>PowerPoint Presentation</vt:lpstr>
      <vt:lpstr>Experimental Setup</vt:lpstr>
      <vt:lpstr>System Parameters</vt:lpstr>
      <vt:lpstr>Accuracy </vt:lpstr>
      <vt:lpstr>PowerPoint Presentation</vt:lpstr>
      <vt:lpstr>Authentication time</vt:lpstr>
      <vt:lpstr>PowerPoint Presentation</vt:lpstr>
      <vt:lpstr>Distance Impact</vt:lpstr>
      <vt:lpstr>Location Sensitivity</vt:lpstr>
      <vt:lpstr>Robust to emotional states</vt:lpstr>
      <vt:lpstr>Robust against time change</vt:lpstr>
      <vt:lpstr>Continuous Authentication Stability</vt:lpstr>
      <vt:lpstr>Vulnerability study </vt:lpstr>
      <vt:lpstr>Future work</vt:lpstr>
      <vt:lpstr>Thank you! Q &amp; A</vt:lpstr>
      <vt:lpstr>Appendix</vt:lpstr>
      <vt:lpstr>PowerPoint Presentation</vt:lpstr>
      <vt:lpstr>System Advantage</vt:lpstr>
      <vt:lpstr>Challenge 1: Cardiac motion measurement by Doppler radar.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Cardiac Scan</dc:title>
  <cp:lastModifiedBy>Lin, Feng</cp:lastModifiedBy>
  <cp:revision>4</cp:revision>
  <dcterms:modified xsi:type="dcterms:W3CDTF">2017-10-19T15:33:25Z</dcterms:modified>
</cp:coreProperties>
</file>